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6" r:id="rId2"/>
    <p:sldId id="274" r:id="rId3"/>
    <p:sldId id="257" r:id="rId4"/>
    <p:sldId id="258" r:id="rId5"/>
    <p:sldId id="259" r:id="rId6"/>
    <p:sldId id="267" r:id="rId7"/>
    <p:sldId id="268" r:id="rId8"/>
    <p:sldId id="275" r:id="rId9"/>
    <p:sldId id="276" r:id="rId10"/>
    <p:sldId id="273" r:id="rId11"/>
    <p:sldId id="264" r:id="rId12"/>
    <p:sldId id="270" r:id="rId13"/>
    <p:sldId id="271" r:id="rId14"/>
    <p:sldId id="272" r:id="rId15"/>
    <p:sldId id="260" r:id="rId16"/>
    <p:sldId id="261" r:id="rId17"/>
    <p:sldId id="263" r:id="rId18"/>
    <p:sldId id="26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041" autoAdjust="0"/>
  </p:normalViewPr>
  <p:slideViewPr>
    <p:cSldViewPr snapToGrid="0">
      <p:cViewPr varScale="1">
        <p:scale>
          <a:sx n="70" d="100"/>
          <a:sy n="70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FE21-2D5A-423B-9FE5-D301C32B1AB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BD61-0686-4ACA-BC4B-0D71C8C5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BD61-0686-4ACA-BC4B-0D71C8C59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BD61-0686-4ACA-BC4B-0D71C8C59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4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0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9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2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4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7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C8AF92-D53A-4A7A-95AA-B1544A9D824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9848CF-4592-42EB-999B-EF62F0DF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opsychosocial_model" TargetMode="External"/><Relationship Id="rId2" Type="http://schemas.openxmlformats.org/officeDocument/2006/relationships/hyperlink" Target="https://tr.wikipedia.org/wiki/Zev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emkaya.net/sorunlar/alkol-bagimliligi-104" TargetMode="External"/><Relationship Id="rId7" Type="http://schemas.openxmlformats.org/officeDocument/2006/relationships/hyperlink" Target="http://www.narkotik.pol.tr/kurumlar/narkotik.pol.tr/Duyurular/T&#220;RK&#304;YE&#8217;DE%20GENEL%20N&#220;FUSTA%20T&#220;T&#220;N%20ALKOL%20VE%20MADDE%20KULLANIMINA%20Y&#214;NEL&#304;K%20TUTUM%20VE%20DAVRANI&#350;%20ARA&#350;TIRMASI.pdfhttps:/ihh.org.tr/haber/turkiyede-10-milyon-madde-bagimlisi" TargetMode="External"/><Relationship Id="rId2" Type="http://schemas.openxmlformats.org/officeDocument/2006/relationships/hyperlink" Target="https://www.yesilay.org.tr/tr/makaleler/alkol-bagimliligi-nedir-nasil-baslar-nasil-tedavi-edili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24.com.tr/haber/turkiyede-kac-milyon-alkolik-var,138477https:/www.haberturk.com/iste-turkiye-nin-alkol-ve-uyusturucu-raporu-2167255" TargetMode="External"/><Relationship Id="rId5" Type="http://schemas.openxmlformats.org/officeDocument/2006/relationships/hyperlink" Target="https://dergipark.org.tr/tr/pub/scd/issue/67855/1041099" TargetMode="External"/><Relationship Id="rId4" Type="http://schemas.openxmlformats.org/officeDocument/2006/relationships/hyperlink" Target="https://www.nilenabiorezonans.com/makaleler/alkol-bagimliliginin-nedenleri-nelerdir-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5" y="583754"/>
            <a:ext cx="8825658" cy="2677648"/>
          </a:xfrm>
        </p:spPr>
        <p:txBody>
          <a:bodyPr/>
          <a:lstStyle/>
          <a:p>
            <a:pPr algn="ctr"/>
            <a:r>
              <a:rPr lang="tr-TR" dirty="0"/>
              <a:t>ALKOL VE TÜTÜN          BAĞIMLILIĞI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Funda ece ateş</a:t>
            </a:r>
            <a:endParaRPr lang="en-US" dirty="0"/>
          </a:p>
        </p:txBody>
      </p:sp>
      <p:sp>
        <p:nvSpPr>
          <p:cNvPr id="7" name="AutoShape 8" descr="https://bagimlilikuzmani.com/wp-content/uploads/2022/04/addiction-cloud-2-1024x551-1.webp"/>
          <p:cNvSpPr>
            <a:spLocks noChangeAspect="1" noChangeArrowheads="1"/>
          </p:cNvSpPr>
          <p:nvPr/>
        </p:nvSpPr>
        <p:spPr bwMode="auto">
          <a:xfrm>
            <a:off x="155575" y="-2514600"/>
            <a:ext cx="97536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3A114B-CAF8-402E-A898-DEE2C2022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4E68BB1-DCF6-49AB-8FF1-7E68DCBCD1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A9B8539-604B-420E-BA1B-0A2E64CD7C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236CAA2-54C3-4136-B0CC-6837B14D81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40F86E67-9E86-453F-92BC-648189829C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73C5439-21D4-46F3-9CF4-FF1CE786FF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i="1" dirty="0" err="1"/>
              <a:t>Alkol</a:t>
            </a:r>
            <a:r>
              <a:rPr lang="en-US" sz="3000" b="1" i="1" dirty="0"/>
              <a:t> </a:t>
            </a:r>
            <a:r>
              <a:rPr lang="en-US" sz="3000" b="1" i="1" dirty="0" err="1"/>
              <a:t>kullanmak</a:t>
            </a:r>
            <a:r>
              <a:rPr lang="en-US" sz="3000" b="1" i="1" dirty="0"/>
              <a:t> </a:t>
            </a:r>
            <a:r>
              <a:rPr lang="en-US" sz="3000" b="1" i="1" dirty="0" err="1"/>
              <a:t>vücudumuzdaki</a:t>
            </a:r>
            <a:r>
              <a:rPr lang="en-US" sz="3000" b="1" i="1" dirty="0"/>
              <a:t> </a:t>
            </a:r>
            <a:r>
              <a:rPr lang="en-US" sz="3000" b="1" i="1" dirty="0" err="1"/>
              <a:t>organların</a:t>
            </a:r>
            <a:r>
              <a:rPr lang="en-US" sz="3000" b="1" i="1" dirty="0"/>
              <a:t> </a:t>
            </a:r>
            <a:r>
              <a:rPr lang="en-US" sz="3000" b="1" i="1" dirty="0" err="1"/>
              <a:t>çoğuna</a:t>
            </a:r>
            <a:r>
              <a:rPr lang="en-US" sz="3000" b="1" i="1" dirty="0"/>
              <a:t> </a:t>
            </a:r>
            <a:r>
              <a:rPr lang="en-US" sz="3000" b="1" i="1" dirty="0" err="1"/>
              <a:t>zarar</a:t>
            </a:r>
            <a:r>
              <a:rPr lang="en-US" sz="3000" b="1" i="1" dirty="0"/>
              <a:t> </a:t>
            </a:r>
            <a:r>
              <a:rPr lang="en-US" sz="3000" b="1" i="1" dirty="0" err="1"/>
              <a:t>verir</a:t>
            </a:r>
            <a:r>
              <a:rPr lang="en-US" sz="3000" b="1" i="1" dirty="0"/>
              <a:t> mi?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F3152491-16B7-2174-10B4-AFA4D2EFB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20" y="1113062"/>
            <a:ext cx="4614688" cy="4628758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504BDE60-6C0D-0EE6-801B-6EEABA9CE8B8}"/>
              </a:ext>
            </a:extLst>
          </p:cNvPr>
          <p:cNvSpPr txBox="1"/>
          <p:nvPr/>
        </p:nvSpPr>
        <p:spPr>
          <a:xfrm flipH="1">
            <a:off x="3964823" y="1459468"/>
            <a:ext cx="1246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AĞIZ</a:t>
            </a:r>
            <a:endParaRPr lang="en-US" sz="20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xmlns="" id="{1C660105-1977-30ED-B9BC-852F1B9F6FEE}"/>
              </a:ext>
            </a:extLst>
          </p:cNvPr>
          <p:cNvSpPr txBox="1"/>
          <p:nvPr/>
        </p:nvSpPr>
        <p:spPr>
          <a:xfrm>
            <a:off x="5068749" y="1859578"/>
            <a:ext cx="148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YEMEK BORUSU</a:t>
            </a:r>
            <a:endParaRPr lang="en-US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xmlns="" id="{8C67B6A9-346B-E5C8-AEBE-126EFBFD2866}"/>
              </a:ext>
            </a:extLst>
          </p:cNvPr>
          <p:cNvSpPr txBox="1"/>
          <p:nvPr/>
        </p:nvSpPr>
        <p:spPr>
          <a:xfrm>
            <a:off x="5774903" y="3218447"/>
            <a:ext cx="98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MİDE</a:t>
            </a:r>
            <a:endParaRPr lang="en-US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AEF1FDCA-A6F8-F39B-E9C4-F3265D41F104}"/>
              </a:ext>
            </a:extLst>
          </p:cNvPr>
          <p:cNvSpPr txBox="1"/>
          <p:nvPr/>
        </p:nvSpPr>
        <p:spPr>
          <a:xfrm>
            <a:off x="4463586" y="4345727"/>
            <a:ext cx="224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İNCE </a:t>
            </a:r>
          </a:p>
          <a:p>
            <a:pPr algn="ctr"/>
            <a:r>
              <a:rPr lang="tr-TR" sz="1600" b="1" dirty="0"/>
              <a:t>BAĞIRSAK</a:t>
            </a:r>
            <a:endParaRPr lang="en-US" sz="1600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xmlns="" id="{E0F695A4-2F21-F264-9CF3-8D54CD3122C9}"/>
              </a:ext>
            </a:extLst>
          </p:cNvPr>
          <p:cNvSpPr txBox="1"/>
          <p:nvPr/>
        </p:nvSpPr>
        <p:spPr>
          <a:xfrm>
            <a:off x="3743678" y="5028383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/>
              <a:t>KARACİĞER</a:t>
            </a:r>
            <a:endParaRPr lang="en-US" sz="1400" b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xmlns="" id="{A3380F81-8AFA-2D9E-D5FD-F6382566CEA0}"/>
              </a:ext>
            </a:extLst>
          </p:cNvPr>
          <p:cNvSpPr txBox="1"/>
          <p:nvPr/>
        </p:nvSpPr>
        <p:spPr>
          <a:xfrm flipH="1">
            <a:off x="2682877" y="4463534"/>
            <a:ext cx="89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KALP</a:t>
            </a:r>
            <a:endParaRPr lang="en-US" b="1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23FE90DE-0A84-2A93-18FE-CBC713B83817}"/>
              </a:ext>
            </a:extLst>
          </p:cNvPr>
          <p:cNvSpPr txBox="1"/>
          <p:nvPr/>
        </p:nvSpPr>
        <p:spPr>
          <a:xfrm flipH="1">
            <a:off x="1953953" y="3234489"/>
            <a:ext cx="121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AKCİĞER</a:t>
            </a:r>
            <a:endParaRPr lang="en-US" b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xmlns="" id="{9EF1F5B2-7D02-5A5E-5F1B-CB50BCC88EFA}"/>
              </a:ext>
            </a:extLst>
          </p:cNvPr>
          <p:cNvSpPr txBox="1"/>
          <p:nvPr/>
        </p:nvSpPr>
        <p:spPr>
          <a:xfrm>
            <a:off x="2675651" y="1933643"/>
            <a:ext cx="8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BEYİN</a:t>
            </a:r>
            <a:endParaRPr lang="en-US" b="1" dirty="0"/>
          </a:p>
        </p:txBody>
      </p:sp>
      <p:sp>
        <p:nvSpPr>
          <p:cNvPr id="27" name="Ok: Çember 26">
            <a:extLst>
              <a:ext uri="{FF2B5EF4-FFF2-40B4-BE49-F238E27FC236}">
                <a16:creationId xmlns:a16="http://schemas.microsoft.com/office/drawing/2014/main" xmlns="" id="{50367B95-D852-2604-E7C3-2C88067F3524}"/>
              </a:ext>
            </a:extLst>
          </p:cNvPr>
          <p:cNvSpPr/>
          <p:nvPr/>
        </p:nvSpPr>
        <p:spPr>
          <a:xfrm rot="15928614">
            <a:off x="3422290" y="2646548"/>
            <a:ext cx="1325071" cy="1347081"/>
          </a:xfrm>
          <a:prstGeom prst="circularArrow">
            <a:avLst>
              <a:gd name="adj1" fmla="val 11483"/>
              <a:gd name="adj2" fmla="val 1393709"/>
              <a:gd name="adj3" fmla="val 20200962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k: Çember 29">
            <a:extLst>
              <a:ext uri="{FF2B5EF4-FFF2-40B4-BE49-F238E27FC236}">
                <a16:creationId xmlns:a16="http://schemas.microsoft.com/office/drawing/2014/main" xmlns="" id="{A7F8386C-F485-83E2-FA5F-5E0600231749}"/>
              </a:ext>
            </a:extLst>
          </p:cNvPr>
          <p:cNvSpPr/>
          <p:nvPr/>
        </p:nvSpPr>
        <p:spPr>
          <a:xfrm rot="5400000">
            <a:off x="3864278" y="2593156"/>
            <a:ext cx="1325071" cy="1347081"/>
          </a:xfrm>
          <a:prstGeom prst="circularArrow">
            <a:avLst>
              <a:gd name="adj1" fmla="val 11483"/>
              <a:gd name="adj2" fmla="val 1393709"/>
              <a:gd name="adj3" fmla="val 20200962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Bağımlılığı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660" y="2290439"/>
            <a:ext cx="11150354" cy="3729361"/>
          </a:xfrm>
        </p:spPr>
        <p:txBody>
          <a:bodyPr numCol="2">
            <a:normAutofit/>
          </a:bodyPr>
          <a:lstStyle/>
          <a:p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edilebilen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bağımlılıktır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Ö</a:t>
            </a:r>
            <a:r>
              <a:rPr lang="en-US" dirty="0" err="1"/>
              <a:t>ncelikle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bağımlısı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etmesi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 </a:t>
            </a:r>
            <a:r>
              <a:rPr lang="en-US" dirty="0" err="1"/>
              <a:t>süreçte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bağımlısı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çevresinden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de </a:t>
            </a:r>
            <a:r>
              <a:rPr lang="en-US" dirty="0" err="1"/>
              <a:t>ailesinden</a:t>
            </a:r>
            <a:r>
              <a:rPr lang="en-US" dirty="0"/>
              <a:t> </a:t>
            </a:r>
            <a:r>
              <a:rPr lang="en-US" dirty="0" err="1"/>
              <a:t>göreceği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son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</a:t>
            </a:r>
            <a:br>
              <a:rPr lang="en-US" dirty="0"/>
            </a:br>
            <a:endParaRPr lang="tr-TR" dirty="0"/>
          </a:p>
          <a:p>
            <a:r>
              <a:rPr lang="tr-TR" dirty="0"/>
              <a:t>K</a:t>
            </a:r>
            <a:r>
              <a:rPr lang="en-US" dirty="0" err="1"/>
              <a:t>ullanılan</a:t>
            </a:r>
            <a:r>
              <a:rPr lang="en-US" dirty="0"/>
              <a:t> ilk </a:t>
            </a:r>
            <a:r>
              <a:rPr lang="en-US" dirty="0" err="1"/>
              <a:t>yöntem</a:t>
            </a:r>
            <a:r>
              <a:rPr lang="en-US" dirty="0"/>
              <a:t> </a:t>
            </a:r>
            <a:r>
              <a:rPr lang="en-US" dirty="0" err="1"/>
              <a:t>psikoterapidir</a:t>
            </a:r>
            <a:r>
              <a:rPr lang="en-US" dirty="0"/>
              <a:t>.</a:t>
            </a:r>
            <a:endParaRPr lang="tr-TR" dirty="0"/>
          </a:p>
          <a:p>
            <a:r>
              <a:rPr lang="tr-TR" dirty="0"/>
              <a:t>A</a:t>
            </a:r>
            <a:r>
              <a:rPr lang="en-US" dirty="0" err="1"/>
              <a:t>rdından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kritiktir</a:t>
            </a:r>
            <a:r>
              <a:rPr lang="en-US" dirty="0"/>
              <a:t>. </a:t>
            </a:r>
            <a:r>
              <a:rPr lang="en-US" dirty="0" err="1"/>
              <a:t>Bireylerin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tüketmek</a:t>
            </a:r>
            <a:r>
              <a:rPr lang="en-US" dirty="0"/>
              <a:t> </a:t>
            </a:r>
            <a:r>
              <a:rPr lang="en-US" dirty="0" err="1"/>
              <a:t>istememesi</a:t>
            </a:r>
            <a:r>
              <a:rPr lang="en-US" dirty="0"/>
              <a:t>,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başlamaması</a:t>
            </a:r>
            <a:r>
              <a:rPr lang="en-US" dirty="0"/>
              <a:t> son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 </a:t>
            </a:r>
            <a:r>
              <a:rPr lang="en-US" dirty="0" err="1"/>
              <a:t>süreçte</a:t>
            </a:r>
            <a:r>
              <a:rPr lang="en-US" dirty="0"/>
              <a:t> 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yakından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Bu </a:t>
            </a:r>
            <a:r>
              <a:rPr lang="en-US" dirty="0" err="1"/>
              <a:t>süreçte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aralıklarla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görmek</a:t>
            </a:r>
            <a:r>
              <a:rPr lang="en-US" dirty="0"/>
              <a:t> </a:t>
            </a:r>
            <a:r>
              <a:rPr lang="en-US" dirty="0" err="1"/>
              <a:t>sürecin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ilerlemesine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olmaktadır</a:t>
            </a:r>
            <a:r>
              <a:rPr lang="en-US" dirty="0"/>
              <a:t>.</a:t>
            </a:r>
            <a:br>
              <a:rPr lang="en-US" dirty="0"/>
            </a:br>
            <a:endParaRPr lang="tr-TR" dirty="0"/>
          </a:p>
        </p:txBody>
      </p:sp>
      <p:pic>
        <p:nvPicPr>
          <p:cNvPr id="11266" name="Picture 2" descr="The Addiction Cure Is Already Here - Georgetown Behavioral Hosp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9" y="3788229"/>
            <a:ext cx="6139541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Tedavi</a:t>
            </a:r>
            <a:r>
              <a:rPr lang="en-US" b="1" dirty="0"/>
              <a:t> </a:t>
            </a:r>
            <a:r>
              <a:rPr lang="en-US" b="1" dirty="0" err="1"/>
              <a:t>süresi</a:t>
            </a:r>
            <a:r>
              <a:rPr lang="en-US" b="1" dirty="0"/>
              <a:t> </a:t>
            </a:r>
            <a:r>
              <a:rPr lang="en-US" b="1" dirty="0" err="1"/>
              <a:t>nasıl</a:t>
            </a:r>
            <a:r>
              <a:rPr lang="en-US" b="1" dirty="0"/>
              <a:t> </a:t>
            </a:r>
            <a:r>
              <a:rPr lang="en-US" b="1" dirty="0" err="1"/>
              <a:t>işliyor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7250" y="2317072"/>
            <a:ext cx="11301274" cy="4358936"/>
          </a:xfrm>
        </p:spPr>
        <p:txBody>
          <a:bodyPr numCol="2"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tr-TR" dirty="0"/>
              <a:t>A</a:t>
            </a:r>
            <a:r>
              <a:rPr lang="en-US" dirty="0" err="1"/>
              <a:t>rındırma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/>
              <a:t>H</a:t>
            </a:r>
            <a:r>
              <a:rPr lang="en-US" dirty="0" err="1"/>
              <a:t>astalığı</a:t>
            </a:r>
            <a:r>
              <a:rPr lang="en-US" dirty="0"/>
              <a:t> </a:t>
            </a:r>
            <a:r>
              <a:rPr lang="en-US" dirty="0" err="1"/>
              <a:t>tanımaya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tedaviler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/>
              <a:t>Y</a:t>
            </a:r>
            <a:r>
              <a:rPr lang="en-US" dirty="0" err="1"/>
              <a:t>eniden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dönemine</a:t>
            </a:r>
            <a:r>
              <a:rPr lang="en-US" dirty="0"/>
              <a:t> </a:t>
            </a:r>
            <a:r>
              <a:rPr lang="en-US" dirty="0" err="1"/>
              <a:t>dönmeyi</a:t>
            </a:r>
            <a:r>
              <a:rPr lang="en-US" dirty="0"/>
              <a:t> </a:t>
            </a:r>
            <a:r>
              <a:rPr lang="en-US" dirty="0" err="1"/>
              <a:t>önlemeye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 smtClean="0"/>
              <a:t>müdahaleler</a:t>
            </a:r>
            <a:r>
              <a:rPr lang="en-US" dirty="0" smtClean="0"/>
              <a:t> </a:t>
            </a:r>
            <a:r>
              <a:rPr lang="en-US" dirty="0" err="1" smtClean="0"/>
              <a:t>rehabilitasyon</a:t>
            </a:r>
            <a:r>
              <a:rPr lang="tr-TR" dirty="0"/>
              <a:t> </a:t>
            </a:r>
            <a:r>
              <a:rPr lang="en-US" dirty="0" err="1" smtClean="0"/>
              <a:t>içeren</a:t>
            </a:r>
            <a:r>
              <a:rPr lang="en-US" dirty="0" smtClean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tedavilerden</a:t>
            </a:r>
            <a:r>
              <a:rPr lang="en-US" dirty="0"/>
              <a:t> </a:t>
            </a:r>
            <a:r>
              <a:rPr lang="en-US" dirty="0" err="1"/>
              <a:t>oluşmaktadır</a:t>
            </a:r>
            <a:r>
              <a:rPr lang="en-US" dirty="0"/>
              <a:t>.</a:t>
            </a:r>
            <a:endParaRPr lang="tr-TR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 err="1"/>
              <a:t>Arındırma</a:t>
            </a:r>
            <a:r>
              <a:rPr lang="tr-TR" dirty="0"/>
              <a:t>:</a:t>
            </a:r>
            <a:r>
              <a:rPr lang="en-US" dirty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tedavileri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psikososyal</a:t>
            </a:r>
            <a:r>
              <a:rPr lang="en-US" dirty="0"/>
              <a:t> </a:t>
            </a:r>
            <a:r>
              <a:rPr lang="en-US" dirty="0" err="1"/>
              <a:t>tedaviler</a:t>
            </a:r>
            <a:r>
              <a:rPr lang="en-US" dirty="0"/>
              <a:t> </a:t>
            </a:r>
            <a:r>
              <a:rPr lang="en-US" dirty="0" err="1"/>
              <a:t>uygulanır</a:t>
            </a:r>
            <a:r>
              <a:rPr lang="tr-TR" dirty="0"/>
              <a:t>.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isteği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başa</a:t>
            </a:r>
            <a:r>
              <a:rPr lang="en-US" dirty="0"/>
              <a:t> </a:t>
            </a:r>
            <a:r>
              <a:rPr lang="en-US" dirty="0" err="1"/>
              <a:t>çıkma</a:t>
            </a:r>
            <a:r>
              <a:rPr lang="en-US" dirty="0"/>
              <a:t>, </a:t>
            </a:r>
            <a:r>
              <a:rPr lang="en-US" dirty="0" err="1"/>
              <a:t>öfke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, </a:t>
            </a:r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çözme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konularda</a:t>
            </a:r>
            <a:r>
              <a:rPr lang="en-US" dirty="0"/>
              <a:t> </a:t>
            </a:r>
            <a:r>
              <a:rPr lang="en-US" dirty="0" err="1"/>
              <a:t>beceri</a:t>
            </a:r>
            <a:r>
              <a:rPr lang="en-US" dirty="0"/>
              <a:t> </a:t>
            </a:r>
            <a:r>
              <a:rPr lang="en-US" dirty="0" err="1"/>
              <a:t>kazandırma</a:t>
            </a:r>
            <a:r>
              <a:rPr lang="en-US" dirty="0"/>
              <a:t> </a:t>
            </a:r>
            <a:r>
              <a:rPr lang="en-US" dirty="0" err="1"/>
              <a:t>eğitimleri</a:t>
            </a:r>
            <a:r>
              <a:rPr lang="en-US" dirty="0"/>
              <a:t> </a:t>
            </a:r>
            <a:r>
              <a:rPr lang="en-US" dirty="0" err="1"/>
              <a:t>düzenlenir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aşamada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tedavileri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psikososyal</a:t>
            </a:r>
            <a:r>
              <a:rPr lang="en-US" dirty="0"/>
              <a:t> </a:t>
            </a:r>
            <a:r>
              <a:rPr lang="en-US" dirty="0" err="1"/>
              <a:t>tedaviler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uygulanır</a:t>
            </a:r>
            <a:r>
              <a:rPr lang="en-US" dirty="0"/>
              <a:t>.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bağımlılığına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özelleşmiş</a:t>
            </a:r>
            <a:r>
              <a:rPr lang="en-US" dirty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tedavileri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 </a:t>
            </a:r>
            <a:r>
              <a:rPr lang="en-US" dirty="0" err="1"/>
              <a:t>İlaç</a:t>
            </a:r>
            <a:r>
              <a:rPr lang="en-US" dirty="0"/>
              <a:t> </a:t>
            </a:r>
            <a:r>
              <a:rPr lang="en-US" dirty="0" err="1"/>
              <a:t>tedavileri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isteğini</a:t>
            </a:r>
            <a:r>
              <a:rPr lang="en-US" dirty="0"/>
              <a:t> </a:t>
            </a:r>
            <a:r>
              <a:rPr lang="en-US" dirty="0" err="1"/>
              <a:t>azaltarak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motivasyonu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tedaviye</a:t>
            </a:r>
            <a:r>
              <a:rPr lang="en-US" dirty="0"/>
              <a:t> </a:t>
            </a:r>
            <a:r>
              <a:rPr lang="en-US" dirty="0" err="1"/>
              <a:t>uyumu</a:t>
            </a:r>
            <a:r>
              <a:rPr lang="en-US" dirty="0"/>
              <a:t> </a:t>
            </a:r>
            <a:r>
              <a:rPr lang="en-US" dirty="0" err="1"/>
              <a:t>arttırılırken</a:t>
            </a:r>
            <a:r>
              <a:rPr lang="en-US" dirty="0"/>
              <a:t> </a:t>
            </a:r>
            <a:r>
              <a:rPr lang="en-US" dirty="0" err="1"/>
              <a:t>psikososyal</a:t>
            </a:r>
            <a:r>
              <a:rPr lang="en-US" dirty="0"/>
              <a:t> </a:t>
            </a:r>
            <a:r>
              <a:rPr lang="en-US" dirty="0" err="1"/>
              <a:t>tedaviler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kullanmayı</a:t>
            </a:r>
            <a:r>
              <a:rPr lang="en-US" dirty="0"/>
              <a:t> </a:t>
            </a:r>
            <a:r>
              <a:rPr lang="en-US" dirty="0" err="1"/>
              <a:t>önlemek</a:t>
            </a:r>
            <a:r>
              <a:rPr lang="en-US" dirty="0"/>
              <a:t>,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kazandırmak</a:t>
            </a:r>
            <a:r>
              <a:rPr lang="en-US" dirty="0"/>
              <a:t>,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desteğini</a:t>
            </a:r>
            <a:r>
              <a:rPr lang="en-US" dirty="0"/>
              <a:t> </a:t>
            </a:r>
            <a:r>
              <a:rPr lang="en-US" dirty="0" err="1"/>
              <a:t>kuvvetlendirmek</a:t>
            </a:r>
            <a:r>
              <a:rPr lang="en-US" dirty="0"/>
              <a:t>, </a:t>
            </a:r>
            <a:r>
              <a:rPr lang="en-US" dirty="0" err="1"/>
              <a:t>evsizlik</a:t>
            </a:r>
            <a:r>
              <a:rPr lang="en-US" dirty="0"/>
              <a:t>, </a:t>
            </a:r>
            <a:r>
              <a:rPr lang="en-US" dirty="0" err="1"/>
              <a:t>işsizlik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sorunlara</a:t>
            </a:r>
            <a:r>
              <a:rPr lang="en-US" dirty="0"/>
              <a:t> </a:t>
            </a:r>
            <a:r>
              <a:rPr lang="en-US" dirty="0" err="1"/>
              <a:t>çözüm</a:t>
            </a:r>
            <a:r>
              <a:rPr lang="en-US" dirty="0"/>
              <a:t> </a:t>
            </a:r>
            <a:r>
              <a:rPr lang="en-US" dirty="0" err="1"/>
              <a:t>üretmek</a:t>
            </a:r>
            <a:r>
              <a:rPr lang="en-US" dirty="0"/>
              <a:t> </a:t>
            </a:r>
            <a:r>
              <a:rPr lang="en-US" dirty="0" err="1"/>
              <a:t>hedeflenir</a:t>
            </a:r>
            <a:r>
              <a:rPr lang="en-US" dirty="0"/>
              <a:t>. Bu </a:t>
            </a:r>
            <a:r>
              <a:rPr lang="en-US" dirty="0" err="1"/>
              <a:t>amaçla</a:t>
            </a:r>
            <a:r>
              <a:rPr lang="en-US" dirty="0"/>
              <a:t> hasta,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bireysel</a:t>
            </a:r>
            <a:r>
              <a:rPr lang="en-US" dirty="0"/>
              <a:t> </a:t>
            </a:r>
            <a:r>
              <a:rPr lang="en-US" dirty="0" err="1"/>
              <a:t>terapilere</a:t>
            </a:r>
            <a:r>
              <a:rPr lang="en-US" dirty="0"/>
              <a:t>, </a:t>
            </a:r>
            <a:r>
              <a:rPr lang="en-US" dirty="0" err="1"/>
              <a:t>iş-uğraş</a:t>
            </a:r>
            <a:r>
              <a:rPr lang="en-US" dirty="0"/>
              <a:t> </a:t>
            </a:r>
            <a:r>
              <a:rPr lang="en-US" dirty="0" err="1"/>
              <a:t>aktivitelerine</a:t>
            </a:r>
            <a:r>
              <a:rPr lang="en-US" dirty="0"/>
              <a:t>,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edindirme</a:t>
            </a:r>
            <a:r>
              <a:rPr lang="en-US" dirty="0"/>
              <a:t> </a:t>
            </a:r>
            <a:r>
              <a:rPr lang="en-US" dirty="0" err="1"/>
              <a:t>kurslarına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ruhsal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hastalıkların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</p:txBody>
      </p:sp>
      <p:pic>
        <p:nvPicPr>
          <p:cNvPr id="12290" name="Picture 2" descr="Medical programs for addiction rehabilitation (rehab addict) - Cubah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7" y="0"/>
            <a:ext cx="5301343" cy="23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3" y="751727"/>
            <a:ext cx="8825659" cy="706964"/>
          </a:xfrm>
        </p:spPr>
        <p:txBody>
          <a:bodyPr/>
          <a:lstStyle/>
          <a:p>
            <a:r>
              <a:rPr lang="en-US" sz="3200" b="1" dirty="0" err="1"/>
              <a:t>Alkol</a:t>
            </a:r>
            <a:r>
              <a:rPr lang="en-US" sz="3200" b="1" dirty="0"/>
              <a:t> </a:t>
            </a:r>
            <a:r>
              <a:rPr lang="en-US" sz="3200" b="1" dirty="0" err="1"/>
              <a:t>bağımlısı</a:t>
            </a:r>
            <a:r>
              <a:rPr lang="en-US" sz="3200" b="1" dirty="0"/>
              <a:t> </a:t>
            </a:r>
            <a:r>
              <a:rPr lang="en-US" sz="3200" b="1" dirty="0" err="1"/>
              <a:t>kişinin</a:t>
            </a:r>
            <a:r>
              <a:rPr lang="en-US" sz="3200" b="1" dirty="0"/>
              <a:t> </a:t>
            </a:r>
            <a:r>
              <a:rPr lang="en-US" sz="3200" b="1" dirty="0" err="1"/>
              <a:t>ailesi</a:t>
            </a:r>
            <a:r>
              <a:rPr lang="en-US" sz="3200" b="1" dirty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yakın</a:t>
            </a:r>
            <a:r>
              <a:rPr lang="en-US" sz="3200" b="1" dirty="0"/>
              <a:t> </a:t>
            </a:r>
            <a:r>
              <a:rPr lang="en-US" sz="3200" b="1" dirty="0" err="1"/>
              <a:t>çevresine</a:t>
            </a:r>
            <a:r>
              <a:rPr lang="en-US" sz="3200" b="1" dirty="0"/>
              <a:t> ne </a:t>
            </a:r>
            <a:r>
              <a:rPr lang="en-US" sz="3200" b="1" dirty="0" err="1"/>
              <a:t>tür</a:t>
            </a:r>
            <a:r>
              <a:rPr lang="en-US" sz="3200" b="1" dirty="0"/>
              <a:t> </a:t>
            </a:r>
            <a:r>
              <a:rPr lang="en-US" sz="3200" b="1" dirty="0" err="1"/>
              <a:t>sorumluluklar</a:t>
            </a:r>
            <a:r>
              <a:rPr lang="en-US" sz="3200" b="1" dirty="0"/>
              <a:t> </a:t>
            </a:r>
            <a:r>
              <a:rPr lang="en-US" sz="3200" b="1" dirty="0" err="1"/>
              <a:t>düşüyor</a:t>
            </a:r>
            <a:r>
              <a:rPr lang="en-US" sz="3200" b="1" dirty="0"/>
              <a:t>?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2963" y="2168494"/>
            <a:ext cx="11549849" cy="3416300"/>
          </a:xfrm>
        </p:spPr>
        <p:txBody>
          <a:bodyPr numCol="2">
            <a:noAutofit/>
          </a:bodyPr>
          <a:lstStyle/>
          <a:p>
            <a:r>
              <a:rPr lang="en-US" sz="2400" dirty="0" err="1"/>
              <a:t>Bağımlılık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hastalığı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da </a:t>
            </a:r>
            <a:r>
              <a:rPr lang="en-US" sz="2400" dirty="0" err="1"/>
              <a:t>tanımlanmaktadır</a:t>
            </a:r>
            <a:r>
              <a:rPr lang="en-US" sz="2400" dirty="0"/>
              <a:t>. </a:t>
            </a:r>
            <a:r>
              <a:rPr lang="en-US" sz="2400" dirty="0" err="1"/>
              <a:t>Bağımlı</a:t>
            </a:r>
            <a:r>
              <a:rPr lang="en-US" sz="2400" dirty="0"/>
              <a:t> </a:t>
            </a:r>
            <a:r>
              <a:rPr lang="en-US" sz="2400" dirty="0" err="1"/>
              <a:t>birey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aileyi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şekillerde</a:t>
            </a:r>
            <a:r>
              <a:rPr lang="en-US" sz="2400" dirty="0"/>
              <a:t> </a:t>
            </a:r>
            <a:r>
              <a:rPr lang="en-US" sz="2400" dirty="0" err="1"/>
              <a:t>etkiler</a:t>
            </a:r>
            <a:r>
              <a:rPr lang="en-US" sz="2400" dirty="0"/>
              <a:t>. </a:t>
            </a:r>
            <a:r>
              <a:rPr lang="en-US" sz="2400" dirty="0" err="1"/>
              <a:t>Aileleri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sürecinin</a:t>
            </a:r>
            <a:r>
              <a:rPr lang="en-US" sz="2400" dirty="0"/>
              <a:t> </a:t>
            </a:r>
            <a:r>
              <a:rPr lang="en-US" sz="2400" dirty="0" err="1"/>
              <a:t>içerisinde</a:t>
            </a:r>
            <a:r>
              <a:rPr lang="en-US" sz="2400" dirty="0"/>
              <a:t> </a:t>
            </a:r>
            <a:r>
              <a:rPr lang="en-US" sz="2400" dirty="0" err="1"/>
              <a:t>tutmak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bağımlı</a:t>
            </a:r>
            <a:r>
              <a:rPr lang="en-US" sz="2400" dirty="0"/>
              <a:t> </a:t>
            </a:r>
            <a:r>
              <a:rPr lang="en-US" sz="2400" dirty="0" err="1"/>
              <a:t>bireyle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üyelerini</a:t>
            </a:r>
            <a:r>
              <a:rPr lang="en-US" sz="2400" dirty="0"/>
              <a:t> de </a:t>
            </a:r>
            <a:r>
              <a:rPr lang="en-US" sz="2400" dirty="0" err="1"/>
              <a:t>değerlendirmek</a:t>
            </a:r>
            <a:r>
              <a:rPr lang="en-US" sz="2400" dirty="0"/>
              <a:t> </a:t>
            </a:r>
            <a:r>
              <a:rPr lang="en-US" sz="2400" dirty="0" err="1"/>
              <a:t>önemlidir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/>
              <a:t>Bu </a:t>
            </a:r>
            <a:r>
              <a:rPr lang="en-US" sz="2400" dirty="0" err="1"/>
              <a:t>nedenlerle</a:t>
            </a:r>
            <a:r>
              <a:rPr lang="en-US" sz="2400" dirty="0"/>
              <a:t> </a:t>
            </a:r>
            <a:r>
              <a:rPr lang="en-US" sz="2400" dirty="0" err="1"/>
              <a:t>alkol</a:t>
            </a:r>
            <a:r>
              <a:rPr lang="en-US" sz="2400" dirty="0"/>
              <a:t> </a:t>
            </a:r>
            <a:r>
              <a:rPr lang="en-US" sz="2400" dirty="0" err="1"/>
              <a:t>bağımlısı</a:t>
            </a:r>
            <a:r>
              <a:rPr lang="en-US" sz="2400" dirty="0"/>
              <a:t> </a:t>
            </a:r>
            <a:r>
              <a:rPr lang="en-US" sz="2400" dirty="0" err="1"/>
              <a:t>bireyin</a:t>
            </a:r>
            <a:r>
              <a:rPr lang="en-US" sz="2400" dirty="0"/>
              <a:t> </a:t>
            </a:r>
            <a:r>
              <a:rPr lang="en-US" sz="2400" dirty="0" err="1"/>
              <a:t>ailesi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görülürse</a:t>
            </a:r>
            <a:r>
              <a:rPr lang="en-US" sz="2400" dirty="0"/>
              <a:t> </a:t>
            </a:r>
            <a:r>
              <a:rPr lang="en-US" sz="2400" dirty="0" err="1"/>
              <a:t>yakın</a:t>
            </a:r>
            <a:r>
              <a:rPr lang="en-US" sz="2400" dirty="0"/>
              <a:t> </a:t>
            </a:r>
            <a:r>
              <a:rPr lang="en-US" sz="2400" dirty="0" err="1"/>
              <a:t>çevresi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</a:t>
            </a:r>
            <a:r>
              <a:rPr lang="en-US" sz="2400" dirty="0" err="1"/>
              <a:t>içerisine</a:t>
            </a:r>
            <a:r>
              <a:rPr lang="en-US" sz="2400" dirty="0"/>
              <a:t> </a:t>
            </a:r>
            <a:r>
              <a:rPr lang="en-US" sz="2400" dirty="0" err="1"/>
              <a:t>katılmalı</a:t>
            </a:r>
            <a:r>
              <a:rPr lang="en-US" sz="2400" dirty="0"/>
              <a:t>,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eğitimlerine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bilgilendirme</a:t>
            </a:r>
            <a:r>
              <a:rPr lang="en-US" sz="2400" dirty="0"/>
              <a:t> </a:t>
            </a:r>
            <a:r>
              <a:rPr lang="en-US" sz="2400" dirty="0" err="1"/>
              <a:t>toplantılarına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görüldüğü</a:t>
            </a:r>
            <a:r>
              <a:rPr lang="en-US" sz="2400" dirty="0"/>
              <a:t> </a:t>
            </a:r>
            <a:r>
              <a:rPr lang="en-US" sz="2400" dirty="0" err="1"/>
              <a:t>takdirde</a:t>
            </a:r>
            <a:r>
              <a:rPr lang="en-US" sz="2400" dirty="0"/>
              <a:t>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terapilerine</a:t>
            </a:r>
            <a:r>
              <a:rPr lang="en-US" sz="2400" dirty="0"/>
              <a:t> </a:t>
            </a:r>
            <a:r>
              <a:rPr lang="en-US" sz="2400" dirty="0" err="1"/>
              <a:t>iştirak</a:t>
            </a:r>
            <a:r>
              <a:rPr lang="en-US" sz="2400" dirty="0"/>
              <a:t> </a:t>
            </a:r>
            <a:r>
              <a:rPr lang="en-US" sz="2400" dirty="0" err="1"/>
              <a:t>etmelidir</a:t>
            </a:r>
            <a:r>
              <a:rPr lang="en-US" sz="2400" dirty="0"/>
              <a:t>.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desteğinin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bireylerde</a:t>
            </a:r>
            <a:r>
              <a:rPr lang="en-US" sz="2400" dirty="0"/>
              <a:t> </a:t>
            </a:r>
            <a:r>
              <a:rPr lang="en-US" sz="2400" dirty="0" err="1"/>
              <a:t>tedaviye</a:t>
            </a:r>
            <a:r>
              <a:rPr lang="en-US" sz="2400" dirty="0"/>
              <a:t> </a:t>
            </a:r>
            <a:r>
              <a:rPr lang="en-US" sz="2400" dirty="0" err="1"/>
              <a:t>cevabın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bilinmektedir</a:t>
            </a:r>
            <a:r>
              <a:rPr lang="en-US" sz="2400" dirty="0"/>
              <a:t>.       </a:t>
            </a:r>
          </a:p>
        </p:txBody>
      </p:sp>
      <p:pic>
        <p:nvPicPr>
          <p:cNvPr id="13314" name="Picture 2" descr="24-Hour Customer-Centric Support | Work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751727"/>
            <a:ext cx="5306786" cy="24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hat it Means to Have a Real Support System | Al Bawa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" y="4999537"/>
            <a:ext cx="5421086" cy="20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Tedavi</a:t>
            </a:r>
            <a:r>
              <a:rPr lang="en-US" sz="3200" b="1" dirty="0"/>
              <a:t> </a:t>
            </a:r>
            <a:r>
              <a:rPr lang="en-US" sz="3200" b="1" dirty="0" err="1"/>
              <a:t>sonrasında</a:t>
            </a:r>
            <a:r>
              <a:rPr lang="en-US" sz="3200" b="1" dirty="0"/>
              <a:t>, </a:t>
            </a:r>
            <a:r>
              <a:rPr lang="en-US" sz="3200" b="1" dirty="0" err="1"/>
              <a:t>tekrar</a:t>
            </a:r>
            <a:r>
              <a:rPr lang="en-US" sz="3200" b="1" dirty="0"/>
              <a:t> </a:t>
            </a:r>
            <a:r>
              <a:rPr lang="en-US" sz="3200" b="1" dirty="0" err="1"/>
              <a:t>alkole</a:t>
            </a:r>
            <a:r>
              <a:rPr lang="en-US" sz="3200" b="1" dirty="0"/>
              <a:t> </a:t>
            </a:r>
            <a:r>
              <a:rPr lang="en-US" sz="3200" b="1" dirty="0" err="1"/>
              <a:t>başlamamak</a:t>
            </a:r>
            <a:r>
              <a:rPr lang="en-US" sz="3200" b="1" dirty="0"/>
              <a:t> </a:t>
            </a:r>
            <a:r>
              <a:rPr lang="en-US" sz="3200" b="1" dirty="0" err="1"/>
              <a:t>için</a:t>
            </a:r>
            <a:r>
              <a:rPr lang="en-US" sz="3200" b="1" dirty="0"/>
              <a:t> ne </a:t>
            </a:r>
            <a:r>
              <a:rPr lang="en-US" sz="3200" b="1" dirty="0" err="1"/>
              <a:t>tür</a:t>
            </a:r>
            <a:r>
              <a:rPr lang="en-US" sz="3200" b="1" dirty="0"/>
              <a:t> </a:t>
            </a:r>
            <a:r>
              <a:rPr lang="en-US" sz="3200" b="1" dirty="0" err="1"/>
              <a:t>önlemler</a:t>
            </a:r>
            <a:r>
              <a:rPr lang="en-US" sz="3200" b="1" dirty="0"/>
              <a:t> </a:t>
            </a:r>
            <a:r>
              <a:rPr lang="en-US" sz="3200" b="1" dirty="0" err="1"/>
              <a:t>alınmalı</a:t>
            </a:r>
            <a:r>
              <a:rPr lang="en-US" sz="3200" b="1" dirty="0"/>
              <a:t>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882" y="2220081"/>
            <a:ext cx="8825659" cy="3416300"/>
          </a:xfrm>
        </p:spPr>
        <p:txBody>
          <a:bodyPr/>
          <a:lstStyle/>
          <a:p>
            <a:r>
              <a:rPr lang="en-US" dirty="0" err="1"/>
              <a:t>Öncelikle</a:t>
            </a:r>
            <a:r>
              <a:rPr lang="en-US" dirty="0"/>
              <a:t> </a:t>
            </a:r>
            <a:r>
              <a:rPr lang="en-US" dirty="0" err="1"/>
              <a:t>bağımlılığının</a:t>
            </a:r>
            <a:r>
              <a:rPr lang="en-US" dirty="0"/>
              <a:t> </a:t>
            </a:r>
            <a:r>
              <a:rPr lang="en-US" dirty="0" err="1"/>
              <a:t>ömür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akılda</a:t>
            </a:r>
            <a:r>
              <a:rPr lang="en-US" dirty="0"/>
              <a:t> </a:t>
            </a:r>
            <a:r>
              <a:rPr lang="en-US" dirty="0" err="1"/>
              <a:t>tutulmalıdır</a:t>
            </a:r>
            <a:r>
              <a:rPr lang="en-US" dirty="0"/>
              <a:t>. Bu </a:t>
            </a:r>
            <a:r>
              <a:rPr lang="en-US" dirty="0" err="1"/>
              <a:t>hastalıkta</a:t>
            </a:r>
            <a:r>
              <a:rPr lang="en-US" dirty="0"/>
              <a:t> </a:t>
            </a:r>
            <a:r>
              <a:rPr lang="en-US" dirty="0" err="1"/>
              <a:t>tekrarlama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aza</a:t>
            </a:r>
            <a:r>
              <a:rPr lang="en-US" dirty="0"/>
              <a:t> </a:t>
            </a:r>
            <a:r>
              <a:rPr lang="en-US" dirty="0" err="1"/>
              <a:t>indirmek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hasta,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ekibi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çalışmalıdır</a:t>
            </a:r>
            <a:r>
              <a:rPr lang="en-US" dirty="0"/>
              <a:t>.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gerektiği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,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psikososyal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kalmadır</a:t>
            </a:r>
            <a:r>
              <a:rPr lang="en-US" dirty="0"/>
              <a:t>. Bu </a:t>
            </a:r>
            <a:r>
              <a:rPr lang="en-US" dirty="0" err="1"/>
              <a:t>süreçte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durumları</a:t>
            </a:r>
            <a:r>
              <a:rPr lang="en-US" dirty="0"/>
              <a:t> </a:t>
            </a:r>
            <a:r>
              <a:rPr lang="en-US" dirty="0" err="1"/>
              <a:t>tanıması</a:t>
            </a:r>
            <a:r>
              <a:rPr lang="en-US" dirty="0"/>
              <a:t>, </a:t>
            </a:r>
            <a:r>
              <a:rPr lang="en-US" dirty="0" err="1"/>
              <a:t>arkadaş</a:t>
            </a:r>
            <a:r>
              <a:rPr lang="en-US" dirty="0"/>
              <a:t> </a:t>
            </a:r>
            <a:r>
              <a:rPr lang="en-US" dirty="0" err="1"/>
              <a:t>çevresini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hayatını</a:t>
            </a:r>
            <a:r>
              <a:rPr lang="en-US" dirty="0"/>
              <a:t> </a:t>
            </a:r>
            <a:r>
              <a:rPr lang="en-US" dirty="0" err="1"/>
              <a:t>hastalığına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düzenlemesi</a:t>
            </a:r>
            <a:r>
              <a:rPr lang="en-US" dirty="0"/>
              <a:t>, </a:t>
            </a:r>
            <a:r>
              <a:rPr lang="en-US" dirty="0" err="1"/>
              <a:t>ayık</a:t>
            </a:r>
            <a:r>
              <a:rPr lang="en-US" dirty="0"/>
              <a:t> </a:t>
            </a:r>
            <a:r>
              <a:rPr lang="en-US" dirty="0" err="1"/>
              <a:t>yaşamı</a:t>
            </a:r>
            <a:r>
              <a:rPr lang="en-US" dirty="0"/>
              <a:t> </a:t>
            </a:r>
            <a:r>
              <a:rPr lang="en-US" dirty="0" err="1"/>
              <a:t>sürdürmeye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kazanması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desteğinin</a:t>
            </a:r>
            <a:r>
              <a:rPr lang="en-US" dirty="0"/>
              <a:t> </a:t>
            </a:r>
            <a:r>
              <a:rPr lang="en-US" dirty="0" err="1"/>
              <a:t>arttırılması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 descr="What Does It Mean to Have a Serious Drinking Problem? - The New York Ti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352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4,588 Alcohol Abuse Symbol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2880"/>
            <a:ext cx="3630197" cy="27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613660" cy="3788422"/>
          </a:xfrm>
        </p:spPr>
        <p:txBody>
          <a:bodyPr>
            <a:normAutofit/>
          </a:bodyPr>
          <a:lstStyle/>
          <a:p>
            <a:r>
              <a:rPr lang="en-US" b="1" dirty="0" err="1"/>
              <a:t>Tütün</a:t>
            </a:r>
            <a:r>
              <a:rPr lang="en-US" b="1" dirty="0"/>
              <a:t>,</a:t>
            </a:r>
            <a:r>
              <a:rPr lang="en-US" dirty="0"/>
              <a:t> </a:t>
            </a:r>
            <a:r>
              <a:rPr lang="en-US" i="1" dirty="0" err="1"/>
              <a:t>Nicotiana</a:t>
            </a:r>
            <a:r>
              <a:rPr lang="en-US" dirty="0"/>
              <a:t> </a:t>
            </a:r>
            <a:r>
              <a:rPr lang="en-US" dirty="0" err="1"/>
              <a:t>cinsindeki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bitkinin</a:t>
            </a:r>
            <a:r>
              <a:rPr lang="en-US" dirty="0"/>
              <a:t> </a:t>
            </a:r>
            <a:r>
              <a:rPr lang="en-US" dirty="0" err="1"/>
              <a:t>adıdır</a:t>
            </a:r>
            <a:r>
              <a:rPr lang="en-US" dirty="0"/>
              <a:t>,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genelinde</a:t>
            </a:r>
            <a:r>
              <a:rPr lang="en-US" dirty="0"/>
              <a:t> </a:t>
            </a:r>
            <a:r>
              <a:rPr lang="en-US" dirty="0" err="1"/>
              <a:t>bilinen</a:t>
            </a:r>
            <a:r>
              <a:rPr lang="en-US" dirty="0"/>
              <a:t> 70'den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tütün</a:t>
            </a:r>
            <a:r>
              <a:rPr lang="en-US" dirty="0"/>
              <a:t> </a:t>
            </a:r>
            <a:r>
              <a:rPr lang="en-US" dirty="0" err="1"/>
              <a:t>türü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  <a:p>
            <a:r>
              <a:rPr lang="en-US" dirty="0" err="1"/>
              <a:t>Tütün</a:t>
            </a:r>
            <a:r>
              <a:rPr lang="en-US" dirty="0"/>
              <a:t>,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</a:t>
            </a:r>
            <a:r>
              <a:rPr lang="en-US" dirty="0" err="1"/>
              <a:t>bağımlılık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uyarıcı</a:t>
            </a:r>
            <a:r>
              <a:rPr lang="en-US" dirty="0"/>
              <a:t> alkaloid </a:t>
            </a:r>
            <a:r>
              <a:rPr lang="en-US" dirty="0" err="1"/>
              <a:t>nikotinin</a:t>
            </a:r>
            <a:r>
              <a:rPr lang="en-US" dirty="0"/>
              <a:t> 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harmala</a:t>
            </a:r>
            <a:r>
              <a:rPr lang="en-US" dirty="0"/>
              <a:t> </a:t>
            </a:r>
            <a:r>
              <a:rPr lang="en-US" dirty="0" err="1"/>
              <a:t>alkaloidleri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 . </a:t>
            </a:r>
            <a:r>
              <a:rPr lang="en-US" dirty="0" err="1"/>
              <a:t>Tütün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, </a:t>
            </a:r>
            <a:r>
              <a:rPr lang="en-US" dirty="0" err="1"/>
              <a:t>karaciğer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akciğerleri</a:t>
            </a:r>
            <a:r>
              <a:rPr lang="en-US" dirty="0"/>
              <a:t> </a:t>
            </a:r>
            <a:r>
              <a:rPr lang="en-US" dirty="0" err="1"/>
              <a:t>etkileyen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kanser</a:t>
            </a:r>
            <a:r>
              <a:rPr lang="en-US" dirty="0"/>
              <a:t> </a:t>
            </a:r>
            <a:r>
              <a:rPr lang="en-US" dirty="0" err="1"/>
              <a:t>türünün</a:t>
            </a:r>
            <a:r>
              <a:rPr lang="en-US" dirty="0"/>
              <a:t> </a:t>
            </a:r>
            <a:r>
              <a:rPr lang="en-US" dirty="0" err="1"/>
              <a:t>gelişiminde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Örgütü</a:t>
            </a:r>
            <a:r>
              <a:rPr lang="en-US" dirty="0"/>
              <a:t>, 2008 </a:t>
            </a:r>
            <a:r>
              <a:rPr lang="en-US" dirty="0" err="1"/>
              <a:t>yılında</a:t>
            </a:r>
            <a:r>
              <a:rPr lang="en-US" dirty="0"/>
              <a:t> "</a:t>
            </a:r>
            <a:r>
              <a:rPr lang="en-US" dirty="0" err="1"/>
              <a:t>tütün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" </a:t>
            </a:r>
            <a:r>
              <a:rPr lang="en-US" dirty="0" err="1"/>
              <a:t>dünyanın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önlenebilir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belirlemiştir</a:t>
            </a:r>
            <a:r>
              <a:rPr lang="en-US" dirty="0"/>
              <a:t>. </a:t>
            </a:r>
            <a:r>
              <a:rPr lang="en-US" dirty="0" err="1"/>
              <a:t>Örgüt</a:t>
            </a:r>
            <a:r>
              <a:rPr lang="en-US" dirty="0"/>
              <a:t>, 2022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tütünün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"</a:t>
            </a:r>
            <a:r>
              <a:rPr lang="en-US" dirty="0" err="1"/>
              <a:t>tütün</a:t>
            </a:r>
            <a:r>
              <a:rPr lang="en-US" dirty="0"/>
              <a:t> </a:t>
            </a:r>
            <a:r>
              <a:rPr lang="en-US" dirty="0" err="1"/>
              <a:t>salgını</a:t>
            </a:r>
            <a:r>
              <a:rPr lang="en-US" dirty="0"/>
              <a:t>" </a:t>
            </a:r>
            <a:r>
              <a:rPr lang="en-US" dirty="0" err="1"/>
              <a:t>ifadesini</a:t>
            </a:r>
            <a:r>
              <a:rPr lang="en-US" dirty="0"/>
              <a:t> </a:t>
            </a:r>
            <a:r>
              <a:rPr lang="en-US" dirty="0" err="1"/>
              <a:t>kullanmıştır</a:t>
            </a:r>
            <a:r>
              <a:rPr lang="en-US" dirty="0"/>
              <a:t>. </a:t>
            </a:r>
            <a:r>
              <a:rPr lang="en-US" dirty="0" err="1"/>
              <a:t>Örgüte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genelinde</a:t>
            </a:r>
            <a:r>
              <a:rPr lang="en-US" dirty="0"/>
              <a:t> her </a:t>
            </a:r>
            <a:r>
              <a:rPr lang="en-US" dirty="0" err="1"/>
              <a:t>yıl</a:t>
            </a:r>
            <a:r>
              <a:rPr lang="en-US" dirty="0"/>
              <a:t> 8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tütün</a:t>
            </a:r>
            <a:r>
              <a:rPr lang="en-US" dirty="0"/>
              <a:t> </a:t>
            </a:r>
            <a:r>
              <a:rPr lang="en-US" dirty="0" err="1"/>
              <a:t>kullanımına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hastalıklar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hayatını</a:t>
            </a:r>
            <a:r>
              <a:rPr lang="en-US" dirty="0"/>
              <a:t> </a:t>
            </a:r>
            <a:r>
              <a:rPr lang="en-US" dirty="0" err="1"/>
              <a:t>kaybetmektedir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Bağımlılık nedir</a:t>
            </a:r>
            <a:br>
              <a:rPr lang="tr-TR" dirty="0"/>
            </a:br>
            <a:r>
              <a:rPr lang="tr-TR" dirty="0"/>
              <a:t> TÜTÜN</a:t>
            </a:r>
            <a:endParaRPr lang="en-US" dirty="0"/>
          </a:p>
        </p:txBody>
      </p:sp>
      <p:pic>
        <p:nvPicPr>
          <p:cNvPr id="6146" name="Picture 2" descr="Bağımlılı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5186"/>
            <a:ext cx="1171575" cy="29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166372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Nikotin</a:t>
            </a:r>
            <a:r>
              <a:rPr lang="en-US" sz="2400" dirty="0"/>
              <a:t> 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 </a:t>
            </a:r>
            <a:r>
              <a:rPr lang="en-US" sz="2400" dirty="0" err="1"/>
              <a:t>böcek</a:t>
            </a:r>
            <a:r>
              <a:rPr lang="en-US" sz="2400" dirty="0"/>
              <a:t> </a:t>
            </a:r>
            <a:r>
              <a:rPr lang="en-US" sz="2400" dirty="0" err="1"/>
              <a:t>ilacı</a:t>
            </a:r>
            <a:r>
              <a:rPr lang="en-US" sz="2400" dirty="0"/>
              <a:t> </a:t>
            </a:r>
            <a:r>
              <a:rPr lang="en-US" sz="2400" dirty="0" err="1"/>
              <a:t>olarak</a:t>
            </a:r>
            <a:r>
              <a:rPr lang="en-US" sz="2400" dirty="0"/>
              <a:t> da </a:t>
            </a:r>
            <a:r>
              <a:rPr lang="en-US" sz="2400" dirty="0" err="1"/>
              <a:t>kullanılmıştır</a:t>
            </a:r>
            <a:r>
              <a:rPr lang="en-US" sz="2400" dirty="0"/>
              <a:t>. 2. </a:t>
            </a:r>
            <a:r>
              <a:rPr lang="en-US" sz="2400" dirty="0" err="1"/>
              <a:t>Dünya</a:t>
            </a:r>
            <a:r>
              <a:rPr lang="en-US" sz="2400" dirty="0"/>
              <a:t> </a:t>
            </a:r>
            <a:r>
              <a:rPr lang="en-US" sz="2400" dirty="0" err="1"/>
              <a:t>Savaşından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dünya</a:t>
            </a:r>
            <a:r>
              <a:rPr lang="en-US" sz="2400" dirty="0"/>
              <a:t> </a:t>
            </a:r>
            <a:r>
              <a:rPr lang="en-US" sz="2400" dirty="0" err="1"/>
              <a:t>çapında</a:t>
            </a:r>
            <a:r>
              <a:rPr lang="en-US" sz="2400" dirty="0"/>
              <a:t> 2.500 </a:t>
            </a:r>
            <a:r>
              <a:rPr lang="en-US" sz="2400" dirty="0" err="1"/>
              <a:t>tondan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nikotin</a:t>
            </a:r>
            <a:r>
              <a:rPr lang="en-US" sz="2400" dirty="0"/>
              <a:t> </a:t>
            </a:r>
            <a:r>
              <a:rPr lang="en-US" sz="2400" dirty="0" err="1"/>
              <a:t>böcek</a:t>
            </a:r>
            <a:r>
              <a:rPr lang="en-US" sz="2400" dirty="0"/>
              <a:t> </a:t>
            </a:r>
            <a:r>
              <a:rPr lang="en-US" sz="2400" dirty="0" err="1"/>
              <a:t>ilacı</a:t>
            </a:r>
            <a:r>
              <a:rPr lang="en-US" sz="2400" dirty="0"/>
              <a:t> (</a:t>
            </a:r>
            <a:r>
              <a:rPr lang="en-US" sz="2400" dirty="0" err="1"/>
              <a:t>tütün</a:t>
            </a:r>
            <a:r>
              <a:rPr lang="en-US" sz="2400" dirty="0"/>
              <a:t> </a:t>
            </a:r>
            <a:r>
              <a:rPr lang="en-US" sz="2400" dirty="0" err="1"/>
              <a:t>endüstrisinin</a:t>
            </a:r>
            <a:r>
              <a:rPr lang="en-US" sz="2400" dirty="0"/>
              <a:t> </a:t>
            </a:r>
            <a:r>
              <a:rPr lang="en-US" sz="2400" dirty="0" err="1"/>
              <a:t>atıkları</a:t>
            </a:r>
            <a:r>
              <a:rPr lang="en-US" sz="2400" dirty="0"/>
              <a:t>) </a:t>
            </a:r>
            <a:r>
              <a:rPr lang="en-US" sz="2400" dirty="0" err="1"/>
              <a:t>kullanılmış</a:t>
            </a:r>
            <a:endParaRPr lang="en-US" sz="2400" dirty="0"/>
          </a:p>
        </p:txBody>
      </p:sp>
      <p:sp>
        <p:nvSpPr>
          <p:cNvPr id="4" name="Unvan 1"/>
          <p:cNvSpPr txBox="1">
            <a:spLocks/>
          </p:cNvSpPr>
          <p:nvPr/>
        </p:nvSpPr>
        <p:spPr bwMode="gray">
          <a:xfrm>
            <a:off x="1307353" y="778417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/>
              <a:t>Bağımlılık nedir</a:t>
            </a:r>
          </a:p>
          <a:p>
            <a:pPr algn="ctr"/>
            <a:r>
              <a:rPr lang="tr-TR" dirty="0"/>
              <a:t> TÜTÜN</a:t>
            </a:r>
            <a:endParaRPr lang="en-US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412672" y="3874522"/>
            <a:ext cx="8978996" cy="4422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SİGARA KULLANIM ORANI YÜZDE 47</a:t>
            </a:r>
            <a:endParaRPr lang="en-US" sz="2400" dirty="0"/>
          </a:p>
          <a:p>
            <a:r>
              <a:rPr lang="en-US" sz="2400" dirty="0" err="1"/>
              <a:t>Ankete</a:t>
            </a:r>
            <a:r>
              <a:rPr lang="en-US" sz="2400" dirty="0"/>
              <a:t> </a:t>
            </a:r>
            <a:r>
              <a:rPr lang="en-US" sz="2400" dirty="0" err="1"/>
              <a:t>katılanların</a:t>
            </a:r>
            <a:r>
              <a:rPr lang="en-US" sz="2400" dirty="0"/>
              <a:t> </a:t>
            </a:r>
            <a:r>
              <a:rPr lang="en-US" sz="2400" dirty="0" err="1"/>
              <a:t>yüzde</a:t>
            </a:r>
            <a:r>
              <a:rPr lang="en-US" sz="2400" dirty="0"/>
              <a:t> 47’si </a:t>
            </a:r>
            <a:r>
              <a:rPr lang="en-US" sz="2400" dirty="0" err="1"/>
              <a:t>hayatında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kere</a:t>
            </a:r>
            <a:r>
              <a:rPr lang="en-US" sz="2400" dirty="0"/>
              <a:t> </a:t>
            </a:r>
            <a:r>
              <a:rPr lang="en-US" sz="2400" dirty="0" err="1"/>
              <a:t>sigara</a:t>
            </a:r>
            <a:r>
              <a:rPr lang="en-US" sz="2400" dirty="0"/>
              <a:t>, </a:t>
            </a:r>
            <a:r>
              <a:rPr lang="en-US" sz="2400" dirty="0" err="1"/>
              <a:t>puro</a:t>
            </a:r>
            <a:r>
              <a:rPr lang="en-US" sz="2400" dirty="0"/>
              <a:t>, </a:t>
            </a:r>
            <a:r>
              <a:rPr lang="en-US" sz="2400" dirty="0" err="1"/>
              <a:t>pipo</a:t>
            </a:r>
            <a:r>
              <a:rPr lang="en-US" sz="2400" dirty="0"/>
              <a:t>, </a:t>
            </a:r>
            <a:r>
              <a:rPr lang="en-US" sz="2400" dirty="0" err="1"/>
              <a:t>nargile</a:t>
            </a:r>
            <a:r>
              <a:rPr lang="en-US" sz="2400" dirty="0"/>
              <a:t> </a:t>
            </a:r>
            <a:r>
              <a:rPr lang="en-US" sz="2400" dirty="0" err="1"/>
              <a:t>gili</a:t>
            </a:r>
            <a:r>
              <a:rPr lang="en-US" sz="2400" dirty="0"/>
              <a:t> </a:t>
            </a:r>
            <a:r>
              <a:rPr lang="en-US" sz="2400" dirty="0" err="1"/>
              <a:t>tütün</a:t>
            </a:r>
            <a:r>
              <a:rPr lang="en-US" sz="2400" dirty="0"/>
              <a:t> </a:t>
            </a:r>
            <a:r>
              <a:rPr lang="en-US" sz="2400" dirty="0" err="1"/>
              <a:t>ürünü</a:t>
            </a:r>
            <a:r>
              <a:rPr lang="en-US" sz="2400" dirty="0"/>
              <a:t> </a:t>
            </a:r>
            <a:r>
              <a:rPr lang="en-US" sz="2400" dirty="0" err="1"/>
              <a:t>kullandığını</a:t>
            </a:r>
            <a:r>
              <a:rPr lang="en-US" sz="2400" dirty="0"/>
              <a:t> </a:t>
            </a:r>
            <a:r>
              <a:rPr lang="en-US" sz="2400" dirty="0" err="1"/>
              <a:t>söylemiş</a:t>
            </a:r>
            <a:r>
              <a:rPr lang="en-US" sz="2400" dirty="0"/>
              <a:t>. </a:t>
            </a:r>
            <a:r>
              <a:rPr lang="en-US" sz="2400" dirty="0" err="1"/>
              <a:t>Erkeklerde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oran</a:t>
            </a:r>
            <a:r>
              <a:rPr lang="en-US" sz="2400" dirty="0"/>
              <a:t> </a:t>
            </a:r>
            <a:r>
              <a:rPr lang="en-US" sz="2400" dirty="0" err="1"/>
              <a:t>yüzde</a:t>
            </a:r>
            <a:r>
              <a:rPr lang="en-US" sz="2400" dirty="0"/>
              <a:t> 61.9 </a:t>
            </a:r>
            <a:r>
              <a:rPr lang="en-US" sz="2400" dirty="0" err="1"/>
              <a:t>iken</a:t>
            </a:r>
            <a:r>
              <a:rPr lang="en-US" sz="2400" dirty="0"/>
              <a:t> </a:t>
            </a:r>
            <a:r>
              <a:rPr lang="en-US" sz="2400" dirty="0" err="1"/>
              <a:t>kadınlarda</a:t>
            </a:r>
            <a:r>
              <a:rPr lang="en-US" sz="2400" dirty="0"/>
              <a:t> </a:t>
            </a:r>
            <a:r>
              <a:rPr lang="en-US" sz="2400" dirty="0" err="1"/>
              <a:t>yüzde</a:t>
            </a:r>
            <a:r>
              <a:rPr lang="en-US" sz="2400" dirty="0"/>
              <a:t> 32.2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belirlenmiş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15362" name="Picture 2" descr="Sigara Bağımlılığı Nedir? Nasıl Başlar? Tedavisi Nasıl Olur? |  Evimdekipsikolog |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3014"/>
            <a:ext cx="2964815" cy="23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igara bırakma yöntemi olarak e-sigara kullanımı mantıklı mı? | Prof. Dr.  Mustafa ÖZDOĞ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691" y="2443958"/>
            <a:ext cx="2792309" cy="18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8411" y="2603500"/>
            <a:ext cx="11510011" cy="3424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Yetersizlik</a:t>
            </a:r>
            <a:r>
              <a:rPr lang="en-US" sz="2000" b="1" dirty="0"/>
              <a:t> </a:t>
            </a:r>
            <a:r>
              <a:rPr lang="en-US" sz="2000" b="1" dirty="0" err="1"/>
              <a:t>Hissi</a:t>
            </a:r>
            <a:r>
              <a:rPr lang="en-US" sz="2000" b="1" dirty="0"/>
              <a:t>/ </a:t>
            </a:r>
            <a:r>
              <a:rPr lang="en-US" sz="2000" b="1" dirty="0" err="1"/>
              <a:t>Özgüven</a:t>
            </a:r>
            <a:r>
              <a:rPr lang="en-US" sz="2000" b="1" dirty="0"/>
              <a:t> </a:t>
            </a:r>
            <a:r>
              <a:rPr lang="en-US" sz="2000" b="1" dirty="0" err="1"/>
              <a:t>Eksikliği</a:t>
            </a:r>
            <a:endParaRPr lang="en-US" sz="2000" b="1" dirty="0"/>
          </a:p>
          <a:p>
            <a:r>
              <a:rPr lang="en-US" sz="2000" dirty="0" err="1"/>
              <a:t>Alkol</a:t>
            </a:r>
            <a:r>
              <a:rPr lang="en-US" sz="2000" dirty="0"/>
              <a:t> </a:t>
            </a:r>
            <a:r>
              <a:rPr lang="en-US" sz="2000" dirty="0" err="1"/>
              <a:t>bağımlılığının</a:t>
            </a:r>
            <a:r>
              <a:rPr lang="en-US" sz="2000" dirty="0"/>
              <a:t> </a:t>
            </a:r>
            <a:r>
              <a:rPr lang="en-US" sz="2000" dirty="0" err="1"/>
              <a:t>psikolojik</a:t>
            </a:r>
            <a:r>
              <a:rPr lang="en-US" sz="2000" dirty="0"/>
              <a:t> </a:t>
            </a:r>
            <a:r>
              <a:rPr lang="en-US" sz="2000" dirty="0" err="1"/>
              <a:t>nedenleri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özgüven</a:t>
            </a:r>
            <a:r>
              <a:rPr lang="en-US" sz="2000" dirty="0"/>
              <a:t> </a:t>
            </a:r>
            <a:r>
              <a:rPr lang="en-US" sz="2000" dirty="0" err="1"/>
              <a:t>eksikliği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kişilik</a:t>
            </a:r>
            <a:r>
              <a:rPr lang="en-US" sz="2000" dirty="0"/>
              <a:t> </a:t>
            </a:r>
            <a:r>
              <a:rPr lang="en-US" sz="2000" dirty="0" err="1"/>
              <a:t>özellikleri</a:t>
            </a:r>
            <a:r>
              <a:rPr lang="en-US" sz="2000" dirty="0"/>
              <a:t> </a:t>
            </a:r>
            <a:r>
              <a:rPr lang="en-US" sz="2000" dirty="0" err="1"/>
              <a:t>gelmektedir</a:t>
            </a:r>
            <a:r>
              <a:rPr lang="en-US" sz="2000" dirty="0"/>
              <a:t>. </a:t>
            </a:r>
            <a:r>
              <a:rPr lang="en-US" sz="2000" dirty="0" err="1"/>
              <a:t>Girdikleri</a:t>
            </a:r>
            <a:r>
              <a:rPr lang="en-US" sz="2000" dirty="0"/>
              <a:t> her </a:t>
            </a:r>
            <a:r>
              <a:rPr lang="en-US" sz="2000" dirty="0" err="1"/>
              <a:t>ortamda</a:t>
            </a:r>
            <a:r>
              <a:rPr lang="en-US" sz="2000" dirty="0"/>
              <a:t> </a:t>
            </a:r>
            <a:r>
              <a:rPr lang="en-US" sz="2000" dirty="0" err="1"/>
              <a:t>kendini</a:t>
            </a:r>
            <a:r>
              <a:rPr lang="en-US" sz="2000" dirty="0"/>
              <a:t> </a:t>
            </a:r>
            <a:r>
              <a:rPr lang="en-US" sz="2000" dirty="0" err="1"/>
              <a:t>yetersiz</a:t>
            </a:r>
            <a:r>
              <a:rPr lang="en-US" sz="2000" dirty="0"/>
              <a:t> </a:t>
            </a:r>
            <a:r>
              <a:rPr lang="en-US" sz="2000" dirty="0" err="1"/>
              <a:t>hisseden</a:t>
            </a:r>
            <a:r>
              <a:rPr lang="en-US" sz="2000" dirty="0"/>
              <a:t>, </a:t>
            </a:r>
            <a:r>
              <a:rPr lang="en-US" sz="2000" dirty="0" err="1"/>
              <a:t>utanan</a:t>
            </a:r>
            <a:r>
              <a:rPr lang="en-US" sz="2000" dirty="0"/>
              <a:t>, </a:t>
            </a:r>
            <a:r>
              <a:rPr lang="en-US" sz="2000" dirty="0" err="1"/>
              <a:t>çekinen</a:t>
            </a:r>
            <a:r>
              <a:rPr lang="en-US" sz="2000" dirty="0"/>
              <a:t> </a:t>
            </a:r>
            <a:r>
              <a:rPr lang="en-US" sz="2000" dirty="0" err="1"/>
              <a:t>kişiler</a:t>
            </a:r>
            <a:r>
              <a:rPr lang="en-US" sz="2000" dirty="0"/>
              <a:t> </a:t>
            </a:r>
            <a:r>
              <a:rPr lang="en-US" sz="2000" dirty="0" err="1"/>
              <a:t>alkol</a:t>
            </a:r>
            <a:r>
              <a:rPr lang="en-US" sz="2000" dirty="0"/>
              <a:t> </a:t>
            </a:r>
            <a:r>
              <a:rPr lang="en-US" sz="2000" dirty="0" err="1"/>
              <a:t>içerek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güven</a:t>
            </a:r>
            <a:r>
              <a:rPr lang="en-US" sz="2000" dirty="0"/>
              <a:t> </a:t>
            </a:r>
            <a:r>
              <a:rPr lang="en-US" sz="2000" dirty="0" err="1"/>
              <a:t>problemlerini</a:t>
            </a:r>
            <a:r>
              <a:rPr lang="en-US" sz="2000" dirty="0"/>
              <a:t> </a:t>
            </a:r>
            <a:r>
              <a:rPr lang="en-US" sz="2000" dirty="0" err="1"/>
              <a:t>yenmeye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cesaretli</a:t>
            </a:r>
            <a:r>
              <a:rPr lang="en-US" sz="2000" dirty="0"/>
              <a:t> </a:t>
            </a:r>
            <a:r>
              <a:rPr lang="en-US" sz="2000" dirty="0" err="1"/>
              <a:t>hareket</a:t>
            </a:r>
            <a:r>
              <a:rPr lang="en-US" sz="2000" dirty="0"/>
              <a:t> </a:t>
            </a:r>
            <a:r>
              <a:rPr lang="en-US" sz="2000" dirty="0" err="1"/>
              <a:t>etmeye</a:t>
            </a:r>
            <a:r>
              <a:rPr lang="en-US" sz="2000" dirty="0"/>
              <a:t> </a:t>
            </a:r>
            <a:r>
              <a:rPr lang="en-US" sz="2000" dirty="0" err="1"/>
              <a:t>çalışırlar</a:t>
            </a:r>
            <a:r>
              <a:rPr lang="en-US" sz="2000" dirty="0"/>
              <a:t>.</a:t>
            </a:r>
            <a:br>
              <a:rPr lang="en-US" sz="2000" dirty="0"/>
            </a:br>
            <a:endParaRPr lang="tr-TR" sz="2000" dirty="0"/>
          </a:p>
          <a:p>
            <a:pPr marL="0" indent="0">
              <a:buNone/>
            </a:pPr>
            <a:r>
              <a:rPr lang="en-US" sz="2000" b="1" dirty="0" err="1"/>
              <a:t>Çocukluk</a:t>
            </a:r>
            <a:r>
              <a:rPr lang="en-US" sz="2000" b="1" dirty="0"/>
              <a:t> </a:t>
            </a:r>
            <a:r>
              <a:rPr lang="en-US" sz="2000" b="1" dirty="0" err="1"/>
              <a:t>Travmaları</a:t>
            </a:r>
            <a:endParaRPr lang="en-US" sz="2000" b="1" dirty="0"/>
          </a:p>
          <a:p>
            <a:r>
              <a:rPr lang="en-US" sz="2000" dirty="0" err="1"/>
              <a:t>Çocukken</a:t>
            </a:r>
            <a:r>
              <a:rPr lang="en-US" sz="2000" dirty="0"/>
              <a:t> </a:t>
            </a:r>
            <a:r>
              <a:rPr lang="en-US" sz="2000" dirty="0" err="1"/>
              <a:t>yaşanılan</a:t>
            </a:r>
            <a:r>
              <a:rPr lang="en-US" sz="2000" dirty="0"/>
              <a:t> </a:t>
            </a:r>
            <a:r>
              <a:rPr lang="en-US" sz="2000" dirty="0" err="1"/>
              <a:t>olumsuz</a:t>
            </a:r>
            <a:r>
              <a:rPr lang="en-US" sz="2000" dirty="0"/>
              <a:t> </a:t>
            </a:r>
            <a:r>
              <a:rPr lang="en-US" sz="2000" dirty="0" err="1"/>
              <a:t>olaylar</a:t>
            </a:r>
            <a:r>
              <a:rPr lang="en-US" sz="2000" dirty="0"/>
              <a:t> </a:t>
            </a:r>
            <a:r>
              <a:rPr lang="en-US" sz="2000" dirty="0" err="1"/>
              <a:t>çeşitli</a:t>
            </a:r>
            <a:r>
              <a:rPr lang="en-US" sz="2000" dirty="0"/>
              <a:t> </a:t>
            </a:r>
            <a:r>
              <a:rPr lang="en-US" sz="2000" dirty="0" err="1"/>
              <a:t>psikolojik</a:t>
            </a:r>
            <a:r>
              <a:rPr lang="en-US" sz="2000" dirty="0"/>
              <a:t> </a:t>
            </a:r>
            <a:r>
              <a:rPr lang="en-US" sz="2000" dirty="0" err="1"/>
              <a:t>sorunlar</a:t>
            </a:r>
            <a:r>
              <a:rPr lang="en-US" sz="2000" dirty="0"/>
              <a:t> </a:t>
            </a:r>
            <a:r>
              <a:rPr lang="en-US" sz="2000" dirty="0" err="1"/>
              <a:t>yaşamamıza</a:t>
            </a:r>
            <a:r>
              <a:rPr lang="en-US" sz="2000" dirty="0"/>
              <a:t> </a:t>
            </a:r>
            <a:r>
              <a:rPr lang="en-US" sz="2000" dirty="0" err="1"/>
              <a:t>sebep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/>
              <a:t>. </a:t>
            </a:r>
            <a:r>
              <a:rPr lang="en-US" sz="2000" dirty="0" err="1"/>
              <a:t>Ebeveynlerin</a:t>
            </a:r>
            <a:r>
              <a:rPr lang="en-US" sz="2000" dirty="0"/>
              <a:t> </a:t>
            </a:r>
            <a:r>
              <a:rPr lang="en-US" sz="2000" dirty="0" err="1"/>
              <a:t>boşanması</a:t>
            </a:r>
            <a:r>
              <a:rPr lang="en-US" sz="2000" dirty="0"/>
              <a:t>, </a:t>
            </a:r>
            <a:r>
              <a:rPr lang="en-US" sz="2000" dirty="0" err="1"/>
              <a:t>aile</a:t>
            </a:r>
            <a:r>
              <a:rPr lang="en-US" sz="2000" dirty="0"/>
              <a:t> </a:t>
            </a:r>
            <a:r>
              <a:rPr lang="en-US" sz="2000" dirty="0" err="1"/>
              <a:t>içi</a:t>
            </a:r>
            <a:r>
              <a:rPr lang="en-US" sz="2000" dirty="0"/>
              <a:t> </a:t>
            </a:r>
            <a:r>
              <a:rPr lang="en-US" sz="2000" dirty="0" err="1"/>
              <a:t>şiddet</a:t>
            </a:r>
            <a:r>
              <a:rPr lang="en-US" sz="2000" dirty="0"/>
              <a:t>, </a:t>
            </a:r>
            <a:r>
              <a:rPr lang="en-US" sz="2000" dirty="0" err="1"/>
              <a:t>sevilen</a:t>
            </a:r>
            <a:r>
              <a:rPr lang="en-US" sz="2000" dirty="0"/>
              <a:t> </a:t>
            </a:r>
            <a:r>
              <a:rPr lang="en-US" sz="2000" dirty="0" err="1"/>
              <a:t>birinin</a:t>
            </a:r>
            <a:r>
              <a:rPr lang="en-US" sz="2000" dirty="0"/>
              <a:t> </a:t>
            </a:r>
            <a:r>
              <a:rPr lang="en-US" sz="2000" dirty="0" err="1"/>
              <a:t>ölümü</a:t>
            </a:r>
            <a:r>
              <a:rPr lang="en-US" sz="2000" dirty="0"/>
              <a:t>, </a:t>
            </a:r>
            <a:r>
              <a:rPr lang="en-US" sz="2000" dirty="0" err="1"/>
              <a:t>cinsel</a:t>
            </a:r>
            <a:r>
              <a:rPr lang="en-US" sz="2000" dirty="0"/>
              <a:t> </a:t>
            </a:r>
            <a:r>
              <a:rPr lang="en-US" sz="2000" dirty="0" err="1"/>
              <a:t>taciz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kötü</a:t>
            </a:r>
            <a:r>
              <a:rPr lang="en-US" sz="2000" dirty="0"/>
              <a:t> </a:t>
            </a:r>
            <a:r>
              <a:rPr lang="en-US" sz="2000" dirty="0" err="1"/>
              <a:t>olaylar</a:t>
            </a:r>
            <a:r>
              <a:rPr lang="en-US" sz="2000" dirty="0"/>
              <a:t> </a:t>
            </a:r>
            <a:r>
              <a:rPr lang="en-US" sz="2000" dirty="0" err="1"/>
              <a:t>ileri</a:t>
            </a:r>
            <a:r>
              <a:rPr lang="en-US" sz="2000" dirty="0"/>
              <a:t> de </a:t>
            </a:r>
            <a:r>
              <a:rPr lang="en-US" sz="2000" dirty="0" err="1"/>
              <a:t>travmalar</a:t>
            </a:r>
            <a:r>
              <a:rPr lang="en-US" sz="2000" dirty="0"/>
              <a:t> </a:t>
            </a:r>
            <a:r>
              <a:rPr lang="en-US" sz="2000" dirty="0" err="1"/>
              <a:t>ileride</a:t>
            </a:r>
            <a:r>
              <a:rPr lang="en-US" sz="2000" dirty="0"/>
              <a:t> </a:t>
            </a:r>
            <a:r>
              <a:rPr lang="en-US" sz="2000" dirty="0" err="1"/>
              <a:t>alkol</a:t>
            </a:r>
            <a:r>
              <a:rPr lang="en-US" sz="2000" dirty="0"/>
              <a:t> </a:t>
            </a:r>
            <a:r>
              <a:rPr lang="en-US" sz="2000" dirty="0" err="1"/>
              <a:t>bağımlılığına</a:t>
            </a:r>
            <a:r>
              <a:rPr lang="en-US" sz="2000" dirty="0"/>
              <a:t> </a:t>
            </a:r>
            <a:r>
              <a:rPr lang="en-US" sz="2000" dirty="0" err="1"/>
              <a:t>yol</a:t>
            </a:r>
            <a:r>
              <a:rPr lang="en-US" sz="2000" dirty="0"/>
              <a:t> </a:t>
            </a:r>
            <a:r>
              <a:rPr lang="en-US" sz="2000" dirty="0" err="1"/>
              <a:t>açabilmektedir</a:t>
            </a:r>
            <a:r>
              <a:rPr lang="en-US" sz="2000" dirty="0"/>
              <a:t>. </a:t>
            </a:r>
            <a:r>
              <a:rPr lang="en-US" sz="2000" dirty="0" err="1"/>
              <a:t>Bireyler</a:t>
            </a:r>
            <a:r>
              <a:rPr lang="en-US" sz="2000" dirty="0"/>
              <a:t> </a:t>
            </a:r>
            <a:r>
              <a:rPr lang="en-US" sz="2000" dirty="0" err="1"/>
              <a:t>yaşadıkları</a:t>
            </a:r>
            <a:r>
              <a:rPr lang="en-US" sz="2000" dirty="0"/>
              <a:t> </a:t>
            </a:r>
            <a:r>
              <a:rPr lang="en-US" sz="2000" dirty="0" err="1"/>
              <a:t>kötü</a:t>
            </a:r>
            <a:r>
              <a:rPr lang="en-US" sz="2000" dirty="0"/>
              <a:t> </a:t>
            </a:r>
            <a:r>
              <a:rPr lang="en-US" sz="2000" dirty="0" err="1"/>
              <a:t>olayları</a:t>
            </a:r>
            <a:r>
              <a:rPr lang="en-US" sz="2000" dirty="0"/>
              <a:t> </a:t>
            </a:r>
            <a:r>
              <a:rPr lang="en-US" sz="2000" dirty="0" err="1"/>
              <a:t>unutmak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alkolün</a:t>
            </a:r>
            <a:r>
              <a:rPr lang="en-US" sz="2000" dirty="0"/>
              <a:t> </a:t>
            </a:r>
            <a:r>
              <a:rPr lang="en-US" sz="2000" dirty="0" err="1"/>
              <a:t>beyni</a:t>
            </a:r>
            <a:r>
              <a:rPr lang="en-US" sz="2000" dirty="0"/>
              <a:t> </a:t>
            </a:r>
            <a:r>
              <a:rPr lang="en-US" sz="2000" dirty="0" err="1"/>
              <a:t>uyuşturucu</a:t>
            </a:r>
            <a:r>
              <a:rPr lang="en-US" sz="2000" dirty="0"/>
              <a:t> </a:t>
            </a:r>
            <a:r>
              <a:rPr lang="en-US" sz="2000" dirty="0" err="1"/>
              <a:t>etkisinden</a:t>
            </a:r>
            <a:r>
              <a:rPr lang="en-US" sz="2000" dirty="0"/>
              <a:t> </a:t>
            </a:r>
            <a:r>
              <a:rPr lang="en-US" sz="2000" dirty="0" err="1"/>
              <a:t>yararlanırlar</a:t>
            </a:r>
            <a:r>
              <a:rPr lang="en-US" sz="2000" dirty="0"/>
              <a:t>. </a:t>
            </a:r>
            <a:r>
              <a:rPr lang="en-US" sz="2000" dirty="0" err="1"/>
              <a:t>Onlar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geceliğine</a:t>
            </a:r>
            <a:r>
              <a:rPr lang="en-US" sz="2000" dirty="0"/>
              <a:t> </a:t>
            </a:r>
            <a:r>
              <a:rPr lang="en-US" sz="2000" dirty="0" err="1"/>
              <a:t>unutmak</a:t>
            </a:r>
            <a:r>
              <a:rPr lang="en-US" sz="2000" dirty="0"/>
              <a:t> </a:t>
            </a:r>
            <a:r>
              <a:rPr lang="en-US" sz="2000" dirty="0" err="1"/>
              <a:t>gerçeklerle</a:t>
            </a:r>
            <a:r>
              <a:rPr lang="en-US" sz="2000" dirty="0"/>
              <a:t> </a:t>
            </a:r>
            <a:r>
              <a:rPr lang="en-US" sz="2000" dirty="0" err="1"/>
              <a:t>yüzleşmekten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iyileşmeye</a:t>
            </a:r>
            <a:r>
              <a:rPr lang="en-US" sz="2000" dirty="0"/>
              <a:t> </a:t>
            </a:r>
            <a:r>
              <a:rPr lang="en-US" sz="2000" dirty="0" err="1"/>
              <a:t>çalışmaktan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iyidir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Tütün Kullanımına Sebep Olan Tetikleyiciler ve Başlama Sebepleri</a:t>
            </a:r>
            <a:endParaRPr lang="en-US" dirty="0"/>
          </a:p>
        </p:txBody>
      </p:sp>
      <p:pic>
        <p:nvPicPr>
          <p:cNvPr id="16386" name="Picture 2" descr="Özgüvenin deneyimden daha etkileyici olduğunu biliyor muydunuz? - İK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1" y="973669"/>
            <a:ext cx="3064329" cy="20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Tütün Kullanımına Sebep Olan Tetikleyiciler ve Başlama Sebepleri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9193" y="2399312"/>
            <a:ext cx="11354539" cy="3921587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 err="1"/>
              <a:t>Depresyon</a:t>
            </a:r>
            <a:endParaRPr lang="en-US" sz="2100" b="1" dirty="0"/>
          </a:p>
          <a:p>
            <a:r>
              <a:rPr lang="en-US" sz="2100" dirty="0" err="1"/>
              <a:t>Sevdiğimiz</a:t>
            </a:r>
            <a:r>
              <a:rPr lang="en-US" sz="2100" dirty="0"/>
              <a:t> </a:t>
            </a:r>
            <a:r>
              <a:rPr lang="en-US" sz="2100" dirty="0" err="1"/>
              <a:t>birinin</a:t>
            </a:r>
            <a:r>
              <a:rPr lang="en-US" sz="2100" dirty="0"/>
              <a:t> </a:t>
            </a:r>
            <a:r>
              <a:rPr lang="en-US" sz="2100" dirty="0" err="1"/>
              <a:t>kaybı</a:t>
            </a:r>
            <a:r>
              <a:rPr lang="en-US" sz="2100" dirty="0"/>
              <a:t>, </a:t>
            </a:r>
            <a:r>
              <a:rPr lang="en-US" sz="2100" dirty="0" err="1"/>
              <a:t>ayrılık</a:t>
            </a:r>
            <a:r>
              <a:rPr lang="en-US" sz="2100" dirty="0"/>
              <a:t>, </a:t>
            </a:r>
            <a:r>
              <a:rPr lang="en-US" sz="2100" dirty="0" err="1"/>
              <a:t>işsizlik</a:t>
            </a:r>
            <a:r>
              <a:rPr lang="en-US" sz="2100" dirty="0"/>
              <a:t> </a:t>
            </a:r>
            <a:r>
              <a:rPr lang="en-US" sz="2100" dirty="0" err="1"/>
              <a:t>gibi</a:t>
            </a:r>
            <a:r>
              <a:rPr lang="en-US" sz="2100" dirty="0"/>
              <a:t> </a:t>
            </a:r>
            <a:r>
              <a:rPr lang="en-US" sz="2100" dirty="0" err="1"/>
              <a:t>olumsuz</a:t>
            </a:r>
            <a:r>
              <a:rPr lang="en-US" sz="2100" dirty="0"/>
              <a:t> </a:t>
            </a:r>
            <a:r>
              <a:rPr lang="en-US" sz="2100" dirty="0" err="1"/>
              <a:t>olaylar</a:t>
            </a:r>
            <a:r>
              <a:rPr lang="en-US" sz="2100" dirty="0"/>
              <a:t> </a:t>
            </a:r>
            <a:r>
              <a:rPr lang="en-US" sz="2100" dirty="0" err="1"/>
              <a:t>bizi</a:t>
            </a:r>
            <a:r>
              <a:rPr lang="en-US" sz="2100" dirty="0"/>
              <a:t> </a:t>
            </a:r>
            <a:r>
              <a:rPr lang="en-US" sz="2100" dirty="0" err="1"/>
              <a:t>depresyona</a:t>
            </a:r>
            <a:r>
              <a:rPr lang="en-US" sz="2100" dirty="0"/>
              <a:t> </a:t>
            </a:r>
            <a:r>
              <a:rPr lang="en-US" sz="2100" dirty="0" err="1"/>
              <a:t>sürükleyen</a:t>
            </a:r>
            <a:r>
              <a:rPr lang="en-US" sz="2100" dirty="0"/>
              <a:t> </a:t>
            </a:r>
            <a:r>
              <a:rPr lang="en-US" sz="2100" dirty="0" err="1"/>
              <a:t>birtakım</a:t>
            </a:r>
            <a:r>
              <a:rPr lang="en-US" sz="2100" dirty="0"/>
              <a:t> </a:t>
            </a:r>
            <a:r>
              <a:rPr lang="en-US" sz="2100" dirty="0" err="1"/>
              <a:t>nedenlerdir</a:t>
            </a:r>
            <a:r>
              <a:rPr lang="en-US" sz="2100" dirty="0"/>
              <a:t>. </a:t>
            </a:r>
            <a:r>
              <a:rPr lang="en-US" sz="2100" dirty="0" err="1"/>
              <a:t>Depresyona</a:t>
            </a:r>
            <a:r>
              <a:rPr lang="en-US" sz="2100" dirty="0"/>
              <a:t> </a:t>
            </a:r>
            <a:r>
              <a:rPr lang="en-US" sz="2100" dirty="0" err="1"/>
              <a:t>giren</a:t>
            </a:r>
            <a:r>
              <a:rPr lang="en-US" sz="2100" dirty="0"/>
              <a:t> </a:t>
            </a:r>
            <a:r>
              <a:rPr lang="en-US" sz="2100" dirty="0" err="1"/>
              <a:t>kişiler</a:t>
            </a:r>
            <a:r>
              <a:rPr lang="en-US" sz="2100" dirty="0"/>
              <a:t> </a:t>
            </a:r>
            <a:r>
              <a:rPr lang="en-US" sz="2100" dirty="0" err="1"/>
              <a:t>kendilerini</a:t>
            </a:r>
            <a:r>
              <a:rPr lang="en-US" sz="2100" dirty="0"/>
              <a:t> </a:t>
            </a:r>
            <a:r>
              <a:rPr lang="en-US" sz="2100" dirty="0" err="1"/>
              <a:t>sürekli</a:t>
            </a:r>
            <a:r>
              <a:rPr lang="en-US" sz="2100" dirty="0"/>
              <a:t> </a:t>
            </a:r>
            <a:r>
              <a:rPr lang="en-US" sz="2100" dirty="0" err="1"/>
              <a:t>olarak</a:t>
            </a:r>
            <a:r>
              <a:rPr lang="en-US" sz="2100" dirty="0"/>
              <a:t> </a:t>
            </a:r>
            <a:r>
              <a:rPr lang="en-US" sz="2100" dirty="0" err="1"/>
              <a:t>mutsuz</a:t>
            </a:r>
            <a:r>
              <a:rPr lang="en-US" sz="2100" dirty="0"/>
              <a:t>, </a:t>
            </a:r>
            <a:r>
              <a:rPr lang="en-US" sz="2100" dirty="0" err="1"/>
              <a:t>endişeli</a:t>
            </a:r>
            <a:r>
              <a:rPr lang="en-US" sz="2100" dirty="0"/>
              <a:t>, </a:t>
            </a:r>
            <a:r>
              <a:rPr lang="en-US" sz="2100" dirty="0" err="1"/>
              <a:t>üzüntülü</a:t>
            </a:r>
            <a:r>
              <a:rPr lang="en-US" sz="2100" dirty="0"/>
              <a:t> </a:t>
            </a:r>
            <a:r>
              <a:rPr lang="en-US" sz="2100" dirty="0" err="1"/>
              <a:t>hissederler</a:t>
            </a:r>
            <a:r>
              <a:rPr lang="en-US" sz="2100" dirty="0"/>
              <a:t>. </a:t>
            </a:r>
            <a:r>
              <a:rPr lang="en-US" sz="2100" dirty="0" err="1"/>
              <a:t>Yaptıkları</a:t>
            </a:r>
            <a:r>
              <a:rPr lang="en-US" sz="2100" dirty="0"/>
              <a:t> </a:t>
            </a:r>
            <a:r>
              <a:rPr lang="en-US" sz="2100" dirty="0" err="1"/>
              <a:t>hiçbir</a:t>
            </a:r>
            <a:r>
              <a:rPr lang="en-US" sz="2100" dirty="0"/>
              <a:t> </a:t>
            </a:r>
            <a:r>
              <a:rPr lang="en-US" sz="2100" dirty="0" err="1"/>
              <a:t>şeyden</a:t>
            </a:r>
            <a:r>
              <a:rPr lang="en-US" sz="2100" dirty="0"/>
              <a:t> </a:t>
            </a:r>
            <a:r>
              <a:rPr lang="en-US" sz="2100" dirty="0" err="1"/>
              <a:t>mutlu</a:t>
            </a:r>
            <a:r>
              <a:rPr lang="en-US" sz="2100" dirty="0"/>
              <a:t> </a:t>
            </a:r>
            <a:r>
              <a:rPr lang="en-US" sz="2100" dirty="0" err="1"/>
              <a:t>olmazlar</a:t>
            </a:r>
            <a:r>
              <a:rPr lang="en-US" sz="2100" dirty="0"/>
              <a:t>. </a:t>
            </a:r>
            <a:r>
              <a:rPr lang="en-US" sz="2100" dirty="0" err="1"/>
              <a:t>Günleri</a:t>
            </a:r>
            <a:r>
              <a:rPr lang="en-US" sz="2100" dirty="0"/>
              <a:t> </a:t>
            </a:r>
            <a:r>
              <a:rPr lang="en-US" sz="2100" dirty="0" err="1"/>
              <a:t>boş</a:t>
            </a:r>
            <a:r>
              <a:rPr lang="en-US" sz="2100" dirty="0"/>
              <a:t> </a:t>
            </a:r>
            <a:r>
              <a:rPr lang="en-US" sz="2100" dirty="0" err="1"/>
              <a:t>boş</a:t>
            </a:r>
            <a:r>
              <a:rPr lang="en-US" sz="2100" dirty="0"/>
              <a:t> </a:t>
            </a:r>
            <a:r>
              <a:rPr lang="en-US" sz="2100" dirty="0" err="1"/>
              <a:t>geçirebilirler</a:t>
            </a:r>
            <a:r>
              <a:rPr lang="en-US" sz="2100" dirty="0"/>
              <a:t>. </a:t>
            </a:r>
            <a:r>
              <a:rPr lang="en-US" sz="2100" dirty="0" err="1"/>
              <a:t>Böyle</a:t>
            </a:r>
            <a:r>
              <a:rPr lang="en-US" sz="2100" dirty="0"/>
              <a:t> </a:t>
            </a:r>
            <a:r>
              <a:rPr lang="en-US" sz="2100" dirty="0" err="1"/>
              <a:t>durumlarda</a:t>
            </a:r>
            <a:r>
              <a:rPr lang="en-US" sz="2100" dirty="0"/>
              <a:t> </a:t>
            </a:r>
            <a:r>
              <a:rPr lang="en-US" sz="2100" dirty="0" err="1"/>
              <a:t>kişiler</a:t>
            </a:r>
            <a:r>
              <a:rPr lang="en-US" sz="2100" dirty="0"/>
              <a:t> </a:t>
            </a:r>
            <a:r>
              <a:rPr lang="en-US" sz="2100" dirty="0" err="1"/>
              <a:t>kendilerine</a:t>
            </a:r>
            <a:r>
              <a:rPr lang="en-US" sz="2100" dirty="0"/>
              <a:t> </a:t>
            </a:r>
            <a:r>
              <a:rPr lang="en-US" sz="2100" dirty="0" err="1"/>
              <a:t>güvenli</a:t>
            </a:r>
            <a:r>
              <a:rPr lang="en-US" sz="2100" dirty="0"/>
              <a:t> </a:t>
            </a:r>
            <a:r>
              <a:rPr lang="en-US" sz="2100" dirty="0" err="1"/>
              <a:t>bir</a:t>
            </a:r>
            <a:r>
              <a:rPr lang="en-US" sz="2100" dirty="0"/>
              <a:t> </a:t>
            </a:r>
            <a:r>
              <a:rPr lang="en-US" sz="2100" dirty="0" err="1"/>
              <a:t>liman</a:t>
            </a:r>
            <a:r>
              <a:rPr lang="en-US" sz="2100" dirty="0"/>
              <a:t> </a:t>
            </a:r>
            <a:r>
              <a:rPr lang="en-US" sz="2100" dirty="0" err="1"/>
              <a:t>olarak</a:t>
            </a:r>
            <a:r>
              <a:rPr lang="en-US" sz="2100" dirty="0"/>
              <a:t> </a:t>
            </a:r>
            <a:r>
              <a:rPr lang="en-US" sz="2100" dirty="0" err="1"/>
              <a:t>alkolü</a:t>
            </a:r>
            <a:r>
              <a:rPr lang="en-US" sz="2100" dirty="0"/>
              <a:t> </a:t>
            </a:r>
            <a:r>
              <a:rPr lang="en-US" sz="2100" dirty="0" err="1"/>
              <a:t>görebilir</a:t>
            </a:r>
            <a:r>
              <a:rPr lang="en-US" sz="2100" dirty="0"/>
              <a:t>. </a:t>
            </a:r>
            <a:r>
              <a:rPr lang="en-US" sz="2100" dirty="0" err="1"/>
              <a:t>Çünkü</a:t>
            </a:r>
            <a:r>
              <a:rPr lang="en-US" sz="2100" dirty="0"/>
              <a:t> </a:t>
            </a:r>
            <a:r>
              <a:rPr lang="en-US" sz="2100" dirty="0" err="1"/>
              <a:t>alkol</a:t>
            </a:r>
            <a:r>
              <a:rPr lang="en-US" sz="2100" dirty="0"/>
              <a:t> </a:t>
            </a:r>
            <a:r>
              <a:rPr lang="en-US" sz="2100" dirty="0" err="1"/>
              <a:t>beynimizdeki</a:t>
            </a:r>
            <a:r>
              <a:rPr lang="en-US" sz="2100" dirty="0"/>
              <a:t> “medulla” </a:t>
            </a:r>
            <a:r>
              <a:rPr lang="en-US" sz="2100" dirty="0" err="1"/>
              <a:t>denilen</a:t>
            </a:r>
            <a:r>
              <a:rPr lang="en-US" sz="2100" dirty="0"/>
              <a:t> </a:t>
            </a:r>
            <a:r>
              <a:rPr lang="en-US" sz="2100" dirty="0" err="1"/>
              <a:t>bölgeyi</a:t>
            </a:r>
            <a:r>
              <a:rPr lang="en-US" sz="2100" dirty="0"/>
              <a:t> </a:t>
            </a:r>
            <a:r>
              <a:rPr lang="en-US" sz="2100" dirty="0" err="1"/>
              <a:t>etkiler</a:t>
            </a:r>
            <a:r>
              <a:rPr lang="en-US" sz="2100" dirty="0"/>
              <a:t>. Medulla </a:t>
            </a:r>
            <a:r>
              <a:rPr lang="en-US" sz="2100" dirty="0" err="1"/>
              <a:t>bölgesi</a:t>
            </a:r>
            <a:r>
              <a:rPr lang="en-US" sz="2100" dirty="0"/>
              <a:t> </a:t>
            </a:r>
            <a:r>
              <a:rPr lang="en-US" sz="2100" dirty="0" err="1"/>
              <a:t>vücudumuzdaki</a:t>
            </a:r>
            <a:r>
              <a:rPr lang="en-US" sz="2100" dirty="0"/>
              <a:t> </a:t>
            </a:r>
            <a:r>
              <a:rPr lang="en-US" sz="2100" dirty="0" err="1"/>
              <a:t>solunum</a:t>
            </a:r>
            <a:r>
              <a:rPr lang="en-US" sz="2100" dirty="0"/>
              <a:t>, </a:t>
            </a:r>
            <a:r>
              <a:rPr lang="en-US" sz="2100" dirty="0" err="1"/>
              <a:t>vücut</a:t>
            </a:r>
            <a:r>
              <a:rPr lang="en-US" sz="2100" dirty="0"/>
              <a:t> </a:t>
            </a:r>
            <a:r>
              <a:rPr lang="en-US" sz="2100" dirty="0" err="1"/>
              <a:t>ısısı</a:t>
            </a:r>
            <a:r>
              <a:rPr lang="en-US" sz="2100" dirty="0"/>
              <a:t> </a:t>
            </a:r>
            <a:r>
              <a:rPr lang="en-US" sz="2100" dirty="0" err="1"/>
              <a:t>gibi</a:t>
            </a:r>
            <a:r>
              <a:rPr lang="en-US" sz="2100" dirty="0"/>
              <a:t> </a:t>
            </a:r>
            <a:r>
              <a:rPr lang="en-US" sz="2100" dirty="0" err="1"/>
              <a:t>fonksiyonları</a:t>
            </a:r>
            <a:r>
              <a:rPr lang="en-US" sz="2100" dirty="0"/>
              <a:t> </a:t>
            </a:r>
            <a:r>
              <a:rPr lang="en-US" sz="2100" dirty="0" err="1"/>
              <a:t>yönetir</a:t>
            </a:r>
            <a:r>
              <a:rPr lang="en-US" sz="2100" dirty="0"/>
              <a:t>. Bu </a:t>
            </a:r>
            <a:r>
              <a:rPr lang="en-US" sz="2100" dirty="0" err="1"/>
              <a:t>sebeple</a:t>
            </a:r>
            <a:r>
              <a:rPr lang="en-US" sz="2100" dirty="0"/>
              <a:t> </a:t>
            </a:r>
            <a:r>
              <a:rPr lang="en-US" sz="2100" dirty="0" err="1"/>
              <a:t>alkol</a:t>
            </a:r>
            <a:r>
              <a:rPr lang="en-US" sz="2100" dirty="0"/>
              <a:t> </a:t>
            </a:r>
            <a:r>
              <a:rPr lang="en-US" sz="2100" dirty="0" err="1"/>
              <a:t>aldığımız</a:t>
            </a:r>
            <a:r>
              <a:rPr lang="en-US" sz="2100" dirty="0"/>
              <a:t> </a:t>
            </a:r>
            <a:r>
              <a:rPr lang="en-US" sz="2100" dirty="0" err="1"/>
              <a:t>zamanlarda</a:t>
            </a:r>
            <a:r>
              <a:rPr lang="en-US" sz="2100" dirty="0"/>
              <a:t> </a:t>
            </a:r>
            <a:r>
              <a:rPr lang="en-US" sz="2100" dirty="0" err="1"/>
              <a:t>daha</a:t>
            </a:r>
            <a:r>
              <a:rPr lang="en-US" sz="2100" dirty="0"/>
              <a:t> </a:t>
            </a:r>
            <a:r>
              <a:rPr lang="en-US" sz="2100" dirty="0" err="1"/>
              <a:t>çabuk</a:t>
            </a:r>
            <a:r>
              <a:rPr lang="en-US" sz="2100" dirty="0"/>
              <a:t> </a:t>
            </a:r>
            <a:r>
              <a:rPr lang="en-US" sz="2100" dirty="0" err="1"/>
              <a:t>uykumuz</a:t>
            </a:r>
            <a:r>
              <a:rPr lang="en-US" sz="2100" dirty="0"/>
              <a:t> </a:t>
            </a:r>
            <a:r>
              <a:rPr lang="en-US" sz="2100" dirty="0" err="1"/>
              <a:t>gelir</a:t>
            </a:r>
            <a:r>
              <a:rPr lang="en-US" sz="2100" dirty="0"/>
              <a:t>. </a:t>
            </a:r>
            <a:r>
              <a:rPr lang="en-US" sz="2100" dirty="0" err="1"/>
              <a:t>Depresyonda</a:t>
            </a:r>
            <a:r>
              <a:rPr lang="en-US" sz="2100" dirty="0"/>
              <a:t> </a:t>
            </a:r>
            <a:r>
              <a:rPr lang="en-US" sz="2100" dirty="0" err="1"/>
              <a:t>olan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uyku</a:t>
            </a:r>
            <a:r>
              <a:rPr lang="en-US" sz="2100" dirty="0"/>
              <a:t> </a:t>
            </a:r>
            <a:r>
              <a:rPr lang="en-US" sz="2100" dirty="0" err="1"/>
              <a:t>problemleri</a:t>
            </a:r>
            <a:r>
              <a:rPr lang="en-US" sz="2100" dirty="0"/>
              <a:t> </a:t>
            </a:r>
            <a:r>
              <a:rPr lang="en-US" sz="2100" dirty="0" err="1"/>
              <a:t>yaşaran</a:t>
            </a:r>
            <a:r>
              <a:rPr lang="en-US" sz="2100" dirty="0"/>
              <a:t> </a:t>
            </a:r>
            <a:r>
              <a:rPr lang="en-US" sz="2100" dirty="0" err="1"/>
              <a:t>bireyler</a:t>
            </a:r>
            <a:r>
              <a:rPr lang="en-US" sz="2100" dirty="0"/>
              <a:t> </a:t>
            </a:r>
            <a:r>
              <a:rPr lang="en-US" sz="2100" dirty="0" err="1"/>
              <a:t>daha</a:t>
            </a:r>
            <a:r>
              <a:rPr lang="en-US" sz="2100" dirty="0"/>
              <a:t> </a:t>
            </a:r>
            <a:r>
              <a:rPr lang="en-US" sz="2100" dirty="0" err="1"/>
              <a:t>kolay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iyi</a:t>
            </a:r>
            <a:r>
              <a:rPr lang="en-US" sz="2100" dirty="0"/>
              <a:t> </a:t>
            </a:r>
            <a:r>
              <a:rPr lang="en-US" sz="2100" dirty="0" err="1"/>
              <a:t>bir</a:t>
            </a:r>
            <a:r>
              <a:rPr lang="en-US" sz="2100" dirty="0"/>
              <a:t> </a:t>
            </a:r>
            <a:r>
              <a:rPr lang="en-US" sz="2100" dirty="0" err="1"/>
              <a:t>uyku</a:t>
            </a:r>
            <a:r>
              <a:rPr lang="en-US" sz="2100" dirty="0"/>
              <a:t> </a:t>
            </a:r>
            <a:r>
              <a:rPr lang="en-US" sz="2100" dirty="0" err="1"/>
              <a:t>için</a:t>
            </a:r>
            <a:r>
              <a:rPr lang="en-US" sz="2100" dirty="0"/>
              <a:t> </a:t>
            </a:r>
            <a:r>
              <a:rPr lang="en-US" sz="2100" dirty="0" err="1"/>
              <a:t>alkolü</a:t>
            </a:r>
            <a:r>
              <a:rPr lang="en-US" sz="2100" dirty="0"/>
              <a:t> </a:t>
            </a:r>
            <a:r>
              <a:rPr lang="en-US" sz="2100" dirty="0" err="1"/>
              <a:t>tercih</a:t>
            </a:r>
            <a:r>
              <a:rPr lang="en-US" sz="2100" dirty="0"/>
              <a:t> </a:t>
            </a:r>
            <a:r>
              <a:rPr lang="en-US" sz="2100" dirty="0" err="1"/>
              <a:t>edebilirler</a:t>
            </a:r>
            <a:r>
              <a:rPr lang="en-US" sz="2100" dirty="0"/>
              <a:t>.</a:t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b="1" dirty="0" err="1"/>
              <a:t>Korkular</a:t>
            </a:r>
            <a:r>
              <a:rPr lang="en-US" sz="2100" b="1" dirty="0"/>
              <a:t> </a:t>
            </a:r>
            <a:r>
              <a:rPr lang="en-US" sz="2100" b="1" dirty="0" err="1"/>
              <a:t>ve</a:t>
            </a:r>
            <a:r>
              <a:rPr lang="en-US" sz="2100" b="1" dirty="0"/>
              <a:t> </a:t>
            </a:r>
            <a:r>
              <a:rPr lang="en-US" sz="2100" b="1" dirty="0" err="1"/>
              <a:t>Kaygılar</a:t>
            </a:r>
            <a:endParaRPr lang="en-US" sz="2100" b="1" dirty="0"/>
          </a:p>
          <a:p>
            <a:r>
              <a:rPr lang="en-US" sz="2100" dirty="0" err="1"/>
              <a:t>Alkol</a:t>
            </a:r>
            <a:r>
              <a:rPr lang="en-US" sz="2100" dirty="0"/>
              <a:t> </a:t>
            </a:r>
            <a:r>
              <a:rPr lang="en-US" sz="2100" dirty="0" err="1"/>
              <a:t>bağımlılığının</a:t>
            </a:r>
            <a:r>
              <a:rPr lang="en-US" sz="2100" dirty="0"/>
              <a:t> </a:t>
            </a:r>
            <a:r>
              <a:rPr lang="en-US" sz="2100" dirty="0" err="1"/>
              <a:t>psikolojik</a:t>
            </a:r>
            <a:r>
              <a:rPr lang="en-US" sz="2100" dirty="0"/>
              <a:t> </a:t>
            </a:r>
            <a:r>
              <a:rPr lang="en-US" sz="2100" dirty="0" err="1"/>
              <a:t>nedenleri</a:t>
            </a:r>
            <a:r>
              <a:rPr lang="en-US" sz="2100" dirty="0"/>
              <a:t> </a:t>
            </a:r>
            <a:r>
              <a:rPr lang="en-US" sz="2100" dirty="0" err="1"/>
              <a:t>arasında</a:t>
            </a:r>
            <a:r>
              <a:rPr lang="en-US" sz="2100" dirty="0"/>
              <a:t> </a:t>
            </a:r>
            <a:r>
              <a:rPr lang="en-US" sz="2100" dirty="0" err="1"/>
              <a:t>kaygılar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korkular</a:t>
            </a:r>
            <a:r>
              <a:rPr lang="en-US" sz="2100" dirty="0"/>
              <a:t> da </a:t>
            </a:r>
            <a:r>
              <a:rPr lang="en-US" sz="2100" dirty="0" err="1"/>
              <a:t>vardır</a:t>
            </a:r>
            <a:r>
              <a:rPr lang="en-US" sz="2100" dirty="0"/>
              <a:t>. </a:t>
            </a:r>
            <a:r>
              <a:rPr lang="en-US" sz="2100" dirty="0" err="1"/>
              <a:t>Kişilerin</a:t>
            </a:r>
            <a:r>
              <a:rPr lang="en-US" sz="2100" dirty="0"/>
              <a:t> </a:t>
            </a:r>
            <a:r>
              <a:rPr lang="en-US" sz="2100" dirty="0" err="1"/>
              <a:t>yaşadığını</a:t>
            </a:r>
            <a:r>
              <a:rPr lang="en-US" sz="2100" dirty="0"/>
              <a:t> </a:t>
            </a:r>
            <a:r>
              <a:rPr lang="en-US" sz="2100" dirty="0" err="1"/>
              <a:t>korkular</a:t>
            </a:r>
            <a:r>
              <a:rPr lang="en-US" sz="2100" dirty="0"/>
              <a:t> </a:t>
            </a:r>
            <a:r>
              <a:rPr lang="en-US" sz="2100" dirty="0" err="1"/>
              <a:t>kaygılar</a:t>
            </a:r>
            <a:r>
              <a:rPr lang="en-US" sz="2100" dirty="0"/>
              <a:t> </a:t>
            </a:r>
            <a:r>
              <a:rPr lang="en-US" sz="2100" dirty="0" err="1"/>
              <a:t>onları</a:t>
            </a:r>
            <a:r>
              <a:rPr lang="en-US" sz="2100" dirty="0"/>
              <a:t> </a:t>
            </a:r>
            <a:r>
              <a:rPr lang="en-US" sz="2100" dirty="0" err="1"/>
              <a:t>sürekli</a:t>
            </a:r>
            <a:r>
              <a:rPr lang="en-US" sz="2100" dirty="0"/>
              <a:t> </a:t>
            </a:r>
            <a:r>
              <a:rPr lang="en-US" sz="2100" dirty="0" err="1"/>
              <a:t>olarak</a:t>
            </a:r>
            <a:r>
              <a:rPr lang="en-US" sz="2100" dirty="0"/>
              <a:t> </a:t>
            </a:r>
            <a:r>
              <a:rPr lang="en-US" sz="2100" dirty="0" err="1"/>
              <a:t>alkol</a:t>
            </a:r>
            <a:r>
              <a:rPr lang="en-US" sz="2100" dirty="0"/>
              <a:t> </a:t>
            </a:r>
            <a:r>
              <a:rPr lang="en-US" sz="2100" dirty="0" err="1"/>
              <a:t>almaya</a:t>
            </a:r>
            <a:r>
              <a:rPr lang="en-US" sz="2100" dirty="0"/>
              <a:t> </a:t>
            </a:r>
            <a:r>
              <a:rPr lang="en-US" sz="2100" dirty="0" err="1"/>
              <a:t>yönlendirebilir</a:t>
            </a:r>
            <a:r>
              <a:rPr lang="en-US" sz="2100" dirty="0"/>
              <a:t>. </a:t>
            </a:r>
            <a:r>
              <a:rPr lang="en-US" sz="2100" dirty="0" err="1"/>
              <a:t>Örneğin</a:t>
            </a:r>
            <a:r>
              <a:rPr lang="en-US" sz="2100" dirty="0"/>
              <a:t> </a:t>
            </a:r>
            <a:r>
              <a:rPr lang="en-US" sz="2100" dirty="0" err="1"/>
              <a:t>yoğun</a:t>
            </a:r>
            <a:r>
              <a:rPr lang="en-US" sz="2100" dirty="0"/>
              <a:t> </a:t>
            </a:r>
            <a:r>
              <a:rPr lang="en-US" sz="2100" dirty="0" err="1"/>
              <a:t>korkular</a:t>
            </a:r>
            <a:r>
              <a:rPr lang="en-US" sz="2100" dirty="0"/>
              <a:t> </a:t>
            </a:r>
            <a:r>
              <a:rPr lang="en-US" sz="2100" dirty="0" err="1"/>
              <a:t>olarak</a:t>
            </a:r>
            <a:r>
              <a:rPr lang="en-US" sz="2100" dirty="0"/>
              <a:t> </a:t>
            </a:r>
            <a:r>
              <a:rPr lang="en-US" sz="2100" dirty="0" err="1"/>
              <a:t>adlandırılabilecek</a:t>
            </a:r>
            <a:r>
              <a:rPr lang="en-US" sz="2100" dirty="0"/>
              <a:t> </a:t>
            </a:r>
            <a:r>
              <a:rPr lang="en-US" sz="2100" dirty="0" err="1"/>
              <a:t>fobilere</a:t>
            </a:r>
            <a:r>
              <a:rPr lang="en-US" sz="2100" dirty="0"/>
              <a:t> </a:t>
            </a:r>
            <a:r>
              <a:rPr lang="en-US" sz="2100" dirty="0" err="1"/>
              <a:t>sahip</a:t>
            </a:r>
            <a:r>
              <a:rPr lang="en-US" sz="2100" dirty="0"/>
              <a:t> </a:t>
            </a:r>
            <a:r>
              <a:rPr lang="en-US" sz="2100" dirty="0" err="1"/>
              <a:t>kişiler</a:t>
            </a:r>
            <a:r>
              <a:rPr lang="en-US" sz="2100" dirty="0"/>
              <a:t>, </a:t>
            </a:r>
            <a:r>
              <a:rPr lang="en-US" sz="2100" dirty="0" err="1"/>
              <a:t>korku</a:t>
            </a:r>
            <a:r>
              <a:rPr lang="en-US" sz="2100" dirty="0"/>
              <a:t> </a:t>
            </a:r>
            <a:r>
              <a:rPr lang="en-US" sz="2100" dirty="0" err="1"/>
              <a:t>duydukları</a:t>
            </a:r>
            <a:r>
              <a:rPr lang="en-US" sz="2100" dirty="0"/>
              <a:t> </a:t>
            </a:r>
            <a:r>
              <a:rPr lang="en-US" sz="2100" dirty="0" err="1"/>
              <a:t>şeylerden</a:t>
            </a:r>
            <a:r>
              <a:rPr lang="en-US" sz="2100" dirty="0"/>
              <a:t> </a:t>
            </a:r>
            <a:r>
              <a:rPr lang="en-US" sz="2100" dirty="0" err="1"/>
              <a:t>kaçınmak</a:t>
            </a:r>
            <a:r>
              <a:rPr lang="en-US" sz="2100" dirty="0"/>
              <a:t> </a:t>
            </a:r>
            <a:r>
              <a:rPr lang="en-US" sz="2100" dirty="0" err="1"/>
              <a:t>için</a:t>
            </a:r>
            <a:r>
              <a:rPr lang="en-US" sz="2100" dirty="0"/>
              <a:t> </a:t>
            </a:r>
            <a:r>
              <a:rPr lang="en-US" sz="2100" dirty="0" err="1"/>
              <a:t>alkol</a:t>
            </a:r>
            <a:r>
              <a:rPr lang="en-US" sz="2100" dirty="0"/>
              <a:t> </a:t>
            </a:r>
            <a:r>
              <a:rPr lang="en-US" sz="2100" dirty="0" err="1"/>
              <a:t>alımına</a:t>
            </a:r>
            <a:r>
              <a:rPr lang="en-US" sz="2100" dirty="0"/>
              <a:t> </a:t>
            </a:r>
            <a:r>
              <a:rPr lang="en-US" sz="2100" dirty="0" err="1"/>
              <a:t>başvurabilirler</a:t>
            </a:r>
            <a:r>
              <a:rPr lang="en-US" sz="2100" dirty="0"/>
              <a:t>. </a:t>
            </a:r>
            <a:r>
              <a:rPr lang="en-US" sz="2100" dirty="0" err="1"/>
              <a:t>Örneğin</a:t>
            </a:r>
            <a:r>
              <a:rPr lang="en-US" sz="2100" dirty="0"/>
              <a:t>: </a:t>
            </a:r>
            <a:r>
              <a:rPr lang="en-US" sz="2100" dirty="0" err="1"/>
              <a:t>Uçak</a:t>
            </a:r>
            <a:r>
              <a:rPr lang="en-US" sz="2100" dirty="0"/>
              <a:t> </a:t>
            </a:r>
            <a:r>
              <a:rPr lang="en-US" sz="2100" dirty="0" err="1"/>
              <a:t>fobisi</a:t>
            </a:r>
            <a:r>
              <a:rPr lang="en-US" sz="2100" dirty="0"/>
              <a:t> </a:t>
            </a:r>
            <a:r>
              <a:rPr lang="en-US" sz="2100" dirty="0" err="1"/>
              <a:t>olan</a:t>
            </a:r>
            <a:r>
              <a:rPr lang="en-US" sz="2100" dirty="0"/>
              <a:t> </a:t>
            </a:r>
            <a:r>
              <a:rPr lang="en-US" sz="2100" dirty="0" err="1"/>
              <a:t>kişiler</a:t>
            </a:r>
            <a:r>
              <a:rPr lang="en-US" sz="2100" dirty="0"/>
              <a:t> </a:t>
            </a:r>
            <a:r>
              <a:rPr lang="en-US" sz="2100" dirty="0" err="1"/>
              <a:t>daha</a:t>
            </a:r>
            <a:r>
              <a:rPr lang="en-US" sz="2100" dirty="0"/>
              <a:t> </a:t>
            </a:r>
            <a:r>
              <a:rPr lang="en-US" sz="2100" dirty="0" err="1"/>
              <a:t>rahat</a:t>
            </a:r>
            <a:r>
              <a:rPr lang="en-US" sz="2100" dirty="0"/>
              <a:t> </a:t>
            </a:r>
            <a:r>
              <a:rPr lang="en-US" sz="2100" dirty="0" err="1"/>
              <a:t>bir</a:t>
            </a:r>
            <a:r>
              <a:rPr lang="en-US" sz="2100" dirty="0"/>
              <a:t> </a:t>
            </a:r>
            <a:r>
              <a:rPr lang="en-US" sz="2100" dirty="0" err="1"/>
              <a:t>yolculuk</a:t>
            </a:r>
            <a:r>
              <a:rPr lang="en-US" sz="2100" dirty="0"/>
              <a:t> </a:t>
            </a:r>
            <a:r>
              <a:rPr lang="en-US" sz="2100" dirty="0" err="1"/>
              <a:t>geçirmek</a:t>
            </a:r>
            <a:r>
              <a:rPr lang="en-US" sz="2100" dirty="0"/>
              <a:t> </a:t>
            </a:r>
            <a:r>
              <a:rPr lang="en-US" sz="2100" dirty="0" err="1"/>
              <a:t>için</a:t>
            </a:r>
            <a:r>
              <a:rPr lang="en-US" sz="2100" dirty="0"/>
              <a:t> </a:t>
            </a:r>
            <a:r>
              <a:rPr lang="en-US" sz="2100" dirty="0" err="1"/>
              <a:t>alkol</a:t>
            </a:r>
            <a:r>
              <a:rPr lang="en-US" sz="2100" dirty="0"/>
              <a:t> </a:t>
            </a:r>
            <a:r>
              <a:rPr lang="en-US" sz="2100" dirty="0" err="1"/>
              <a:t>alır</a:t>
            </a:r>
            <a:r>
              <a:rPr lang="en-US" sz="2100" dirty="0"/>
              <a:t> </a:t>
            </a:r>
            <a:r>
              <a:rPr lang="en-US" sz="2100" dirty="0" err="1"/>
              <a:t>veya</a:t>
            </a:r>
            <a:r>
              <a:rPr lang="en-US" sz="2100" dirty="0"/>
              <a:t> </a:t>
            </a:r>
            <a:r>
              <a:rPr lang="en-US" sz="2100" dirty="0" err="1"/>
              <a:t>gök</a:t>
            </a:r>
            <a:r>
              <a:rPr lang="en-US" sz="2100" dirty="0"/>
              <a:t> </a:t>
            </a:r>
            <a:r>
              <a:rPr lang="en-US" sz="2100" dirty="0" err="1"/>
              <a:t>gürültüsü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fırtına</a:t>
            </a:r>
            <a:r>
              <a:rPr lang="en-US" sz="2100" dirty="0"/>
              <a:t> </a:t>
            </a:r>
            <a:r>
              <a:rPr lang="en-US" sz="2100" dirty="0" err="1"/>
              <a:t>fobisi</a:t>
            </a:r>
            <a:r>
              <a:rPr lang="en-US" sz="2100" dirty="0"/>
              <a:t> </a:t>
            </a:r>
            <a:r>
              <a:rPr lang="en-US" sz="2100" dirty="0" err="1"/>
              <a:t>olan</a:t>
            </a:r>
            <a:r>
              <a:rPr lang="en-US" sz="2100" dirty="0"/>
              <a:t> </a:t>
            </a:r>
            <a:r>
              <a:rPr lang="en-US" sz="2100" dirty="0" err="1"/>
              <a:t>kişiler</a:t>
            </a:r>
            <a:r>
              <a:rPr lang="en-US" sz="2100" dirty="0"/>
              <a:t> </a:t>
            </a:r>
            <a:r>
              <a:rPr lang="en-US" sz="2100" dirty="0" err="1"/>
              <a:t>havanın</a:t>
            </a:r>
            <a:r>
              <a:rPr lang="en-US" sz="2100" dirty="0"/>
              <a:t> </a:t>
            </a:r>
            <a:r>
              <a:rPr lang="en-US" sz="2100" dirty="0" err="1"/>
              <a:t>bozuk</a:t>
            </a:r>
            <a:r>
              <a:rPr lang="en-US" sz="2100" dirty="0"/>
              <a:t> </a:t>
            </a:r>
            <a:r>
              <a:rPr lang="en-US" sz="2100" dirty="0" err="1"/>
              <a:t>olduğu</a:t>
            </a:r>
            <a:r>
              <a:rPr lang="en-US" sz="2100" dirty="0"/>
              <a:t> </a:t>
            </a:r>
            <a:r>
              <a:rPr lang="en-US" sz="2100" dirty="0" err="1"/>
              <a:t>günlerde</a:t>
            </a:r>
            <a:r>
              <a:rPr lang="en-US" sz="2100" dirty="0"/>
              <a:t> </a:t>
            </a:r>
            <a:r>
              <a:rPr lang="en-US" sz="2100" dirty="0" err="1"/>
              <a:t>rahatlamak</a:t>
            </a:r>
            <a:r>
              <a:rPr lang="en-US" sz="2100" dirty="0"/>
              <a:t> </a:t>
            </a:r>
            <a:r>
              <a:rPr lang="en-US" sz="2100" dirty="0" err="1"/>
              <a:t>amacıyla</a:t>
            </a:r>
            <a:r>
              <a:rPr lang="en-US" sz="2100" dirty="0"/>
              <a:t> </a:t>
            </a:r>
            <a:r>
              <a:rPr lang="en-US" sz="2100" dirty="0" err="1"/>
              <a:t>alkol</a:t>
            </a:r>
            <a:r>
              <a:rPr lang="en-US" sz="2100" dirty="0"/>
              <a:t> </a:t>
            </a:r>
            <a:r>
              <a:rPr lang="en-US" sz="2100" dirty="0" err="1"/>
              <a:t>almayı</a:t>
            </a:r>
            <a:r>
              <a:rPr lang="en-US" sz="2100" dirty="0"/>
              <a:t> </a:t>
            </a:r>
            <a:r>
              <a:rPr lang="en-US" sz="2100" dirty="0" err="1"/>
              <a:t>tercih</a:t>
            </a:r>
            <a:r>
              <a:rPr lang="en-US" sz="2100" dirty="0"/>
              <a:t> </a:t>
            </a:r>
            <a:r>
              <a:rPr lang="en-US" sz="2100" dirty="0" err="1"/>
              <a:t>edebilirler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822A6E6-FDF7-2771-F178-38ABD01E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94" y="1026262"/>
            <a:ext cx="8825659" cy="706964"/>
          </a:xfrm>
        </p:spPr>
        <p:txBody>
          <a:bodyPr/>
          <a:lstStyle/>
          <a:p>
            <a:r>
              <a:rPr lang="de-DE" sz="3600" b="1" dirty="0" err="1"/>
              <a:t>Sigarayı</a:t>
            </a:r>
            <a:r>
              <a:rPr lang="de-DE" sz="3600" b="1" dirty="0"/>
              <a:t> </a:t>
            </a:r>
            <a:r>
              <a:rPr lang="de-DE" sz="3600" b="1" dirty="0" err="1"/>
              <a:t>bıraktıktan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b="1" dirty="0" err="1"/>
              <a:t>sonra</a:t>
            </a:r>
            <a:r>
              <a:rPr lang="de-DE" sz="3600" b="1" dirty="0"/>
              <a:t>...</a:t>
            </a:r>
            <a:r>
              <a:rPr lang="tr-TR" sz="3600" b="1" dirty="0"/>
              <a:t/>
            </a:r>
            <a:br>
              <a:rPr lang="tr-TR" sz="3600" b="1" dirty="0"/>
            </a:br>
            <a:endParaRPr lang="en-US" dirty="0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FCD67F7A-6C5A-2746-974C-CE3CF85D4E3F}"/>
              </a:ext>
            </a:extLst>
          </p:cNvPr>
          <p:cNvGrpSpPr/>
          <p:nvPr/>
        </p:nvGrpSpPr>
        <p:grpSpPr>
          <a:xfrm>
            <a:off x="910186" y="2600758"/>
            <a:ext cx="7558090" cy="624852"/>
            <a:chOff x="372717" y="3061474"/>
            <a:chExt cx="7558090" cy="624852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xmlns="" id="{39D90081-359F-C943-A935-C00C1081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717" y="3061474"/>
              <a:ext cx="824600" cy="624852"/>
            </a:xfrm>
            <a:prstGeom prst="rect">
              <a:avLst/>
            </a:prstGeom>
          </p:spPr>
        </p:pic>
        <p:sp>
          <p:nvSpPr>
            <p:cNvPr id="6" name="Metin kutusu 22">
              <a:extLst>
                <a:ext uri="{FF2B5EF4-FFF2-40B4-BE49-F238E27FC236}">
                  <a16:creationId xmlns:a16="http://schemas.microsoft.com/office/drawing/2014/main" xmlns="" id="{6FAFDEF7-1850-24C0-582C-485733F94354}"/>
                </a:ext>
              </a:extLst>
            </p:cNvPr>
            <p:cNvSpPr txBox="1"/>
            <p:nvPr/>
          </p:nvSpPr>
          <p:spPr>
            <a:xfrm>
              <a:off x="1398891" y="3083990"/>
              <a:ext cx="6531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E61F4F"/>
                  </a:solidFill>
                </a:rPr>
                <a:t>8 saat sonra </a:t>
              </a:r>
              <a:r>
                <a:rPr lang="tr-TR" sz="2000" dirty="0">
                  <a:solidFill>
                    <a:srgbClr val="575757"/>
                  </a:solidFill>
                </a:rPr>
                <a:t>kandaki oksijen düzeyi normal seviyesine döner. </a:t>
              </a: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6478FC09-8DBF-584E-A4AA-50CEAD939E74}"/>
              </a:ext>
            </a:extLst>
          </p:cNvPr>
          <p:cNvGrpSpPr/>
          <p:nvPr/>
        </p:nvGrpSpPr>
        <p:grpSpPr>
          <a:xfrm>
            <a:off x="910186" y="3521598"/>
            <a:ext cx="7711915" cy="568513"/>
            <a:chOff x="372717" y="2428185"/>
            <a:chExt cx="7711915" cy="568513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xmlns="" id="{39CD148A-9223-A345-9043-7DAF8E1CE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17" y="2428185"/>
              <a:ext cx="824600" cy="568513"/>
            </a:xfrm>
            <a:prstGeom prst="rect">
              <a:avLst/>
            </a:prstGeom>
          </p:spPr>
        </p:pic>
        <p:sp>
          <p:nvSpPr>
            <p:cNvPr id="9" name="Metin kutusu 25">
              <a:extLst>
                <a:ext uri="{FF2B5EF4-FFF2-40B4-BE49-F238E27FC236}">
                  <a16:creationId xmlns:a16="http://schemas.microsoft.com/office/drawing/2014/main" xmlns="" id="{28D166D4-80B2-390F-8AAC-684A430F154C}"/>
                </a:ext>
              </a:extLst>
            </p:cNvPr>
            <p:cNvSpPr txBox="1"/>
            <p:nvPr/>
          </p:nvSpPr>
          <p:spPr>
            <a:xfrm>
              <a:off x="1398891" y="2450072"/>
              <a:ext cx="6685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E61F4F"/>
                  </a:solidFill>
                </a:rPr>
                <a:t>20 dakika sonra </a:t>
              </a:r>
              <a:r>
                <a:rPr lang="tr-TR" sz="2000" dirty="0">
                  <a:solidFill>
                    <a:srgbClr val="575757"/>
                  </a:solidFill>
                </a:rPr>
                <a:t>nabız ve hızlı soluk alıp verme normale döner. </a:t>
              </a:r>
            </a:p>
          </p:txBody>
        </p:sp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xmlns="" id="{12830AA8-F0A6-6F42-943D-53421DC97167}"/>
              </a:ext>
            </a:extLst>
          </p:cNvPr>
          <p:cNvGrpSpPr/>
          <p:nvPr/>
        </p:nvGrpSpPr>
        <p:grpSpPr>
          <a:xfrm>
            <a:off x="910186" y="4399410"/>
            <a:ext cx="5959318" cy="624394"/>
            <a:chOff x="372718" y="3714857"/>
            <a:chExt cx="5959318" cy="624394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xmlns="" id="{79D73704-F314-B442-AEFB-5E76CDBEB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718" y="3724643"/>
              <a:ext cx="824599" cy="614608"/>
            </a:xfrm>
            <a:prstGeom prst="rect">
              <a:avLst/>
            </a:prstGeom>
          </p:spPr>
        </p:pic>
        <p:sp>
          <p:nvSpPr>
            <p:cNvPr id="12" name="Metin kutusu 39">
              <a:extLst>
                <a:ext uri="{FF2B5EF4-FFF2-40B4-BE49-F238E27FC236}">
                  <a16:creationId xmlns:a16="http://schemas.microsoft.com/office/drawing/2014/main" xmlns="" id="{52C600F0-3167-F5A2-74D0-9F6490CC32E0}"/>
                </a:ext>
              </a:extLst>
            </p:cNvPr>
            <p:cNvSpPr txBox="1"/>
            <p:nvPr/>
          </p:nvSpPr>
          <p:spPr>
            <a:xfrm>
              <a:off x="1398891" y="3714857"/>
              <a:ext cx="4933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E61F4F"/>
                  </a:solidFill>
                </a:rPr>
                <a:t>24 saat sonra </a:t>
              </a:r>
              <a:r>
                <a:rPr lang="tr-TR" sz="2000" dirty="0" err="1">
                  <a:solidFill>
                    <a:srgbClr val="575757"/>
                  </a:solidFill>
                </a:rPr>
                <a:t>karbonmonoksit</a:t>
              </a:r>
              <a:r>
                <a:rPr lang="tr-TR" sz="2000" dirty="0">
                  <a:solidFill>
                    <a:srgbClr val="575757"/>
                  </a:solidFill>
                </a:rPr>
                <a:t> vücuttan atılır. </a:t>
              </a: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xmlns="" id="{183FC409-1A5C-0C49-981C-2EA75F2CA448}"/>
              </a:ext>
            </a:extLst>
          </p:cNvPr>
          <p:cNvGrpSpPr/>
          <p:nvPr/>
        </p:nvGrpSpPr>
        <p:grpSpPr>
          <a:xfrm>
            <a:off x="1133894" y="5510444"/>
            <a:ext cx="5589987" cy="747774"/>
            <a:chOff x="372717" y="4306003"/>
            <a:chExt cx="5589987" cy="747774"/>
          </a:xfrm>
        </p:grpSpPr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xmlns="" id="{A1182BE6-3C84-E049-AFF9-17D6E797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717" y="4306003"/>
              <a:ext cx="824600" cy="747774"/>
            </a:xfrm>
            <a:prstGeom prst="rect">
              <a:avLst/>
            </a:prstGeom>
          </p:spPr>
        </p:pic>
        <p:sp>
          <p:nvSpPr>
            <p:cNvPr id="15" name="Metin kutusu 30">
              <a:extLst>
                <a:ext uri="{FF2B5EF4-FFF2-40B4-BE49-F238E27FC236}">
                  <a16:creationId xmlns:a16="http://schemas.microsoft.com/office/drawing/2014/main" xmlns="" id="{FA541BA3-94AA-7473-FE25-1A89F99752AD}"/>
                </a:ext>
              </a:extLst>
            </p:cNvPr>
            <p:cNvSpPr txBox="1"/>
            <p:nvPr/>
          </p:nvSpPr>
          <p:spPr>
            <a:xfrm>
              <a:off x="1398891" y="4335667"/>
              <a:ext cx="45638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E61F4F"/>
                  </a:solidFill>
                </a:rPr>
                <a:t>48 saat sonra </a:t>
              </a:r>
              <a:r>
                <a:rPr lang="tr-TR" sz="2000" dirty="0">
                  <a:solidFill>
                    <a:srgbClr val="575757"/>
                  </a:solidFill>
                </a:rPr>
                <a:t>artan nikotin düzeyi ve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azalan tat ve koku duyusu normale döner.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2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2E9088E-00A1-35CC-BDAB-66176E5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İçeriği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FDE4272-F9E7-7078-2238-D1C32E16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Bağımlılık nedir?</a:t>
            </a:r>
          </a:p>
          <a:p>
            <a:r>
              <a:rPr lang="tr-TR" dirty="0"/>
              <a:t>Nasıl oluşur?</a:t>
            </a:r>
          </a:p>
          <a:p>
            <a:r>
              <a:rPr lang="tr-TR" dirty="0"/>
              <a:t>Kısa ve uzun dönemde etkileri nelerdir?</a:t>
            </a:r>
          </a:p>
          <a:p>
            <a:r>
              <a:rPr lang="tr-TR" dirty="0"/>
              <a:t>Alkol ve tütüne nasıl başlanıyor? </a:t>
            </a:r>
          </a:p>
          <a:p>
            <a:r>
              <a:rPr lang="tr-TR" dirty="0"/>
              <a:t>Yanlış bilinenler</a:t>
            </a:r>
          </a:p>
          <a:p>
            <a:r>
              <a:rPr lang="tr-TR" dirty="0"/>
              <a:t>Dikkat edilmesi gerekenler</a:t>
            </a:r>
          </a:p>
          <a:p>
            <a:r>
              <a:rPr lang="tr-TR" dirty="0"/>
              <a:t>Doğru-yanlış etkinliği</a:t>
            </a:r>
            <a:endParaRPr lang="en-US" dirty="0"/>
          </a:p>
        </p:txBody>
      </p:sp>
      <p:pic>
        <p:nvPicPr>
          <p:cNvPr id="5" name="Picture 2" descr="4 Özelliğiyle Alkol Bağımlılığı Belirtileri | Alkol 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01" y="2400301"/>
            <a:ext cx="6061999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AB20C309-E7B6-FB47-97A5-C91BFCD5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722036"/>
            <a:ext cx="749810" cy="706964"/>
          </a:xfrm>
          <a:prstGeom prst="rect">
            <a:avLst/>
          </a:prstGeom>
        </p:spPr>
      </p:pic>
      <p:sp>
        <p:nvSpPr>
          <p:cNvPr id="5" name="Metin kutusu 25">
            <a:extLst>
              <a:ext uri="{FF2B5EF4-FFF2-40B4-BE49-F238E27FC236}">
                <a16:creationId xmlns:a16="http://schemas.microsoft.com/office/drawing/2014/main" xmlns="" id="{1203234B-BA49-7C9E-DEBD-ED57CB33F5E0}"/>
              </a:ext>
            </a:extLst>
          </p:cNvPr>
          <p:cNvSpPr txBox="1"/>
          <p:nvPr/>
        </p:nvSpPr>
        <p:spPr>
          <a:xfrm>
            <a:off x="2100386" y="2722036"/>
            <a:ext cx="672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E61F4F"/>
                </a:solidFill>
              </a:rPr>
              <a:t>72 saat sonra </a:t>
            </a:r>
            <a:r>
              <a:rPr lang="tr-TR" sz="2000" dirty="0">
                <a:solidFill>
                  <a:srgbClr val="575757"/>
                </a:solidFill>
              </a:rPr>
              <a:t>soluk alıp vermek kolaylaşır, enerji düzeyi artar.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DB3BC35E-C03F-EC41-A9CA-75D81AE72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3696879"/>
            <a:ext cx="761033" cy="733853"/>
          </a:xfrm>
          <a:prstGeom prst="rect">
            <a:avLst/>
          </a:prstGeom>
        </p:spPr>
      </p:pic>
      <p:sp>
        <p:nvSpPr>
          <p:cNvPr id="7" name="Metin kutusu 22">
            <a:extLst>
              <a:ext uri="{FF2B5EF4-FFF2-40B4-BE49-F238E27FC236}">
                <a16:creationId xmlns:a16="http://schemas.microsoft.com/office/drawing/2014/main" xmlns="" id="{C4D526E6-B417-E958-E78A-148588993531}"/>
              </a:ext>
            </a:extLst>
          </p:cNvPr>
          <p:cNvSpPr txBox="1"/>
          <p:nvPr/>
        </p:nvSpPr>
        <p:spPr>
          <a:xfrm>
            <a:off x="2100386" y="3696879"/>
            <a:ext cx="6593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E61F4F"/>
                </a:solidFill>
              </a:rPr>
              <a:t>2-12 hafta sonra </a:t>
            </a:r>
            <a:r>
              <a:rPr lang="tr-TR" sz="2000" dirty="0">
                <a:solidFill>
                  <a:srgbClr val="575757"/>
                </a:solidFill>
              </a:rPr>
              <a:t>vücuttaki dolaşım düzelir, yürürken meydana</a:t>
            </a:r>
          </a:p>
          <a:p>
            <a:r>
              <a:rPr lang="tr-TR" sz="2000" dirty="0">
                <a:solidFill>
                  <a:srgbClr val="575757"/>
                </a:solidFill>
              </a:rPr>
              <a:t>gelen yorulma ve tıkanmalar azalır.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2EC6781-DF36-0144-B4C4-1B2BBFDA5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31" y="4982269"/>
            <a:ext cx="761033" cy="597955"/>
          </a:xfrm>
          <a:prstGeom prst="rect">
            <a:avLst/>
          </a:prstGeom>
        </p:spPr>
      </p:pic>
      <p:sp>
        <p:nvSpPr>
          <p:cNvPr id="9" name="Metin kutusu 39">
            <a:extLst>
              <a:ext uri="{FF2B5EF4-FFF2-40B4-BE49-F238E27FC236}">
                <a16:creationId xmlns:a16="http://schemas.microsoft.com/office/drawing/2014/main" xmlns="" id="{E1DE8012-5550-A1F1-D25A-905607F78106}"/>
              </a:ext>
            </a:extLst>
          </p:cNvPr>
          <p:cNvSpPr txBox="1"/>
          <p:nvPr/>
        </p:nvSpPr>
        <p:spPr>
          <a:xfrm>
            <a:off x="2100386" y="4625555"/>
            <a:ext cx="5612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E61F4F"/>
                </a:solidFill>
              </a:rPr>
              <a:t>3-9 ay sonra </a:t>
            </a:r>
            <a:r>
              <a:rPr lang="tr-TR" sz="2000" dirty="0">
                <a:solidFill>
                  <a:srgbClr val="575757"/>
                </a:solidFill>
              </a:rPr>
              <a:t>akciğer performansı  % 5 ile % 10 artar. </a:t>
            </a:r>
            <a:br>
              <a:rPr lang="tr-TR" sz="2000" dirty="0">
                <a:solidFill>
                  <a:srgbClr val="575757"/>
                </a:solidFill>
              </a:rPr>
            </a:br>
            <a:r>
              <a:rPr lang="tr-TR" sz="2000" dirty="0">
                <a:solidFill>
                  <a:srgbClr val="575757"/>
                </a:solidFill>
              </a:rPr>
              <a:t>Kısa süreli ve hırıltılı soluk almalar düzelir.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F0FAAA33-FFC6-E54F-8AF6-F1B96998A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87" y="6131761"/>
            <a:ext cx="706300" cy="671846"/>
          </a:xfrm>
          <a:prstGeom prst="rect">
            <a:avLst/>
          </a:prstGeom>
        </p:spPr>
      </p:pic>
      <p:sp>
        <p:nvSpPr>
          <p:cNvPr id="11" name="Metin kutusu 30">
            <a:extLst>
              <a:ext uri="{FF2B5EF4-FFF2-40B4-BE49-F238E27FC236}">
                <a16:creationId xmlns:a16="http://schemas.microsoft.com/office/drawing/2014/main" xmlns="" id="{09E975D1-76D3-8A5C-D249-0FFFD85BE96E}"/>
              </a:ext>
            </a:extLst>
          </p:cNvPr>
          <p:cNvSpPr txBox="1"/>
          <p:nvPr/>
        </p:nvSpPr>
        <p:spPr>
          <a:xfrm>
            <a:off x="2128499" y="6267629"/>
            <a:ext cx="630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E61F4F"/>
                </a:solidFill>
              </a:rPr>
              <a:t>12 ay sonra </a:t>
            </a:r>
            <a:r>
              <a:rPr lang="tr-TR" sz="2000" dirty="0">
                <a:solidFill>
                  <a:srgbClr val="575757"/>
                </a:solidFill>
              </a:rPr>
              <a:t>kalp hastalıklarına yakalanma riski  % 50 azalır. </a:t>
            </a: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xmlns="" id="{D822A6E6-FDF7-2771-F178-38ABD01E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94" y="1026262"/>
            <a:ext cx="8825659" cy="706964"/>
          </a:xfrm>
        </p:spPr>
        <p:txBody>
          <a:bodyPr/>
          <a:lstStyle/>
          <a:p>
            <a:r>
              <a:rPr lang="de-DE" sz="3600" b="1" dirty="0" err="1"/>
              <a:t>Sigarayı</a:t>
            </a:r>
            <a:r>
              <a:rPr lang="de-DE" sz="3600" b="1" dirty="0"/>
              <a:t> </a:t>
            </a:r>
            <a:r>
              <a:rPr lang="de-DE" sz="3600" b="1" dirty="0" err="1"/>
              <a:t>bıraktıktan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b="1" dirty="0" err="1"/>
              <a:t>sonra</a:t>
            </a:r>
            <a:r>
              <a:rPr lang="de-DE" sz="3600" b="1" dirty="0"/>
              <a:t>...</a:t>
            </a:r>
            <a:r>
              <a:rPr lang="tr-TR" sz="3600" b="1" dirty="0"/>
              <a:t/>
            </a:r>
            <a:br>
              <a:rPr lang="tr-TR" sz="36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EE1D27A-9414-2848-892B-91C0ACF5C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73" y="3468668"/>
            <a:ext cx="668622" cy="652314"/>
          </a:xfrm>
          <a:prstGeom prst="rect">
            <a:avLst/>
          </a:prstGeom>
        </p:spPr>
      </p:pic>
      <p:sp>
        <p:nvSpPr>
          <p:cNvPr id="5" name="Metin kutusu 25">
            <a:extLst>
              <a:ext uri="{FF2B5EF4-FFF2-40B4-BE49-F238E27FC236}">
                <a16:creationId xmlns:a16="http://schemas.microsoft.com/office/drawing/2014/main" xmlns="" id="{5689C74B-8A6A-AFBB-882F-AB619BC006A9}"/>
              </a:ext>
            </a:extLst>
          </p:cNvPr>
          <p:cNvSpPr txBox="1"/>
          <p:nvPr/>
        </p:nvSpPr>
        <p:spPr>
          <a:xfrm>
            <a:off x="1959709" y="2690852"/>
            <a:ext cx="672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E61F4F"/>
                </a:solidFill>
              </a:rPr>
              <a:t>12-36 ay sonra</a:t>
            </a:r>
            <a:r>
              <a:rPr lang="tr-TR" sz="2000" dirty="0">
                <a:solidFill>
                  <a:srgbClr val="575757"/>
                </a:solidFill>
              </a:rPr>
              <a:t> mesane kanserine yakalanma riski  % 50 azalır. </a:t>
            </a:r>
          </a:p>
        </p:txBody>
      </p:sp>
      <p:sp>
        <p:nvSpPr>
          <p:cNvPr id="6" name="Metin kutusu 22">
            <a:extLst>
              <a:ext uri="{FF2B5EF4-FFF2-40B4-BE49-F238E27FC236}">
                <a16:creationId xmlns:a16="http://schemas.microsoft.com/office/drawing/2014/main" xmlns="" id="{17F2D258-4022-3496-E7BB-ECAE9131C691}"/>
              </a:ext>
            </a:extLst>
          </p:cNvPr>
          <p:cNvSpPr txBox="1"/>
          <p:nvPr/>
        </p:nvSpPr>
        <p:spPr>
          <a:xfrm>
            <a:off x="1959709" y="3767039"/>
            <a:ext cx="6092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E61F4F"/>
                </a:solidFill>
              </a:rPr>
              <a:t>5 yıl sonra </a:t>
            </a:r>
            <a:r>
              <a:rPr lang="tr-TR" sz="2000" dirty="0">
                <a:solidFill>
                  <a:srgbClr val="575757"/>
                </a:solidFill>
              </a:rPr>
              <a:t>kalp krizi ve solunum yollarıyla ilgili kanserlere</a:t>
            </a:r>
          </a:p>
          <a:p>
            <a:r>
              <a:rPr lang="tr-TR" sz="2000" dirty="0">
                <a:solidFill>
                  <a:srgbClr val="575757"/>
                </a:solidFill>
              </a:rPr>
              <a:t>yakalanma riski %50 azalır. </a:t>
            </a:r>
          </a:p>
        </p:txBody>
      </p:sp>
      <p:sp>
        <p:nvSpPr>
          <p:cNvPr id="7" name="Metin kutusu 39">
            <a:extLst>
              <a:ext uri="{FF2B5EF4-FFF2-40B4-BE49-F238E27FC236}">
                <a16:creationId xmlns:a16="http://schemas.microsoft.com/office/drawing/2014/main" xmlns="" id="{FC6B230C-AC6D-6A9C-8B36-994CEDD57816}"/>
              </a:ext>
            </a:extLst>
          </p:cNvPr>
          <p:cNvSpPr txBox="1"/>
          <p:nvPr/>
        </p:nvSpPr>
        <p:spPr>
          <a:xfrm>
            <a:off x="1959709" y="5151002"/>
            <a:ext cx="6286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E61F4F"/>
                </a:solidFill>
              </a:rPr>
              <a:t>10-15 yıl sonra </a:t>
            </a:r>
            <a:r>
              <a:rPr lang="tr-TR" sz="2000" dirty="0">
                <a:solidFill>
                  <a:srgbClr val="575757"/>
                </a:solidFill>
              </a:rPr>
              <a:t>kalp krizi geçirme olasılığı sigara içmeyenler</a:t>
            </a:r>
          </a:p>
          <a:p>
            <a:r>
              <a:rPr lang="tr-TR" sz="2000" dirty="0">
                <a:solidFill>
                  <a:srgbClr val="575757"/>
                </a:solidFill>
              </a:rPr>
              <a:t>ile aynı seviyeye iner ve akciğer kanserine yakalanma riski</a:t>
            </a:r>
          </a:p>
          <a:p>
            <a:r>
              <a:rPr lang="tr-TR" sz="2000" dirty="0">
                <a:solidFill>
                  <a:srgbClr val="575757"/>
                </a:solidFill>
              </a:rPr>
              <a:t>içenlere göre yarı yarıya azalır.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4FD4C81E-BB60-0A43-A172-C0C75645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95" y="4479156"/>
            <a:ext cx="706300" cy="671846"/>
          </a:xfrm>
          <a:prstGeom prst="rect">
            <a:avLst/>
          </a:pr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xmlns="" id="{D822A6E6-FDF7-2771-F178-38ABD01E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94" y="1026262"/>
            <a:ext cx="8825659" cy="706964"/>
          </a:xfrm>
        </p:spPr>
        <p:txBody>
          <a:bodyPr/>
          <a:lstStyle/>
          <a:p>
            <a:r>
              <a:rPr lang="de-DE" sz="3600" b="1" dirty="0" err="1"/>
              <a:t>Sigarayı</a:t>
            </a:r>
            <a:r>
              <a:rPr lang="de-DE" sz="3600" b="1" dirty="0"/>
              <a:t> </a:t>
            </a:r>
            <a:r>
              <a:rPr lang="de-DE" sz="3600" b="1" dirty="0" err="1"/>
              <a:t>bıraktıktan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b="1" dirty="0" err="1"/>
              <a:t>sonra</a:t>
            </a:r>
            <a:r>
              <a:rPr lang="de-DE" sz="3600" b="1" dirty="0"/>
              <a:t>...</a:t>
            </a:r>
            <a:r>
              <a:rPr lang="tr-TR" sz="3600" b="1" dirty="0"/>
              <a:t/>
            </a:r>
            <a:br>
              <a:rPr lang="tr-TR" sz="36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1ADA406-D06F-DD1F-C9B1-54266CBD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kullanan</a:t>
            </a:r>
            <a:r>
              <a:rPr lang="en-US" dirty="0"/>
              <a:t> </a:t>
            </a:r>
            <a:r>
              <a:rPr lang="en-US" dirty="0" err="1"/>
              <a:t>kişilerle</a:t>
            </a:r>
            <a:r>
              <a:rPr lang="en-US" dirty="0"/>
              <a:t> </a:t>
            </a:r>
            <a:r>
              <a:rPr lang="en-US" dirty="0" err="1"/>
              <a:t>beraber</a:t>
            </a:r>
            <a:r>
              <a:rPr lang="en-US" dirty="0"/>
              <a:t> </a:t>
            </a:r>
            <a:r>
              <a:rPr lang="en-US" dirty="0" err="1"/>
              <a:t>olunması</a:t>
            </a:r>
            <a:r>
              <a:rPr lang="en-US" dirty="0"/>
              <a:t>; </a:t>
            </a:r>
            <a:r>
              <a:rPr lang="en-US" dirty="0" err="1"/>
              <a:t>yaralanma</a:t>
            </a:r>
            <a:r>
              <a:rPr lang="en-US" dirty="0"/>
              <a:t>,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motorlu</a:t>
            </a:r>
            <a:r>
              <a:rPr lang="en-US" dirty="0"/>
              <a:t> </a:t>
            </a:r>
            <a:r>
              <a:rPr lang="en-US" dirty="0" err="1"/>
              <a:t>araç</a:t>
            </a:r>
            <a:r>
              <a:rPr lang="en-US" dirty="0"/>
              <a:t> </a:t>
            </a:r>
            <a:r>
              <a:rPr lang="en-US" dirty="0" err="1"/>
              <a:t>kazaları</a:t>
            </a:r>
            <a:r>
              <a:rPr lang="en-US" dirty="0"/>
              <a:t> </a:t>
            </a:r>
            <a:r>
              <a:rPr lang="en-US" dirty="0" err="1"/>
              <a:t>yaşama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arttırır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DOĞRU</a:t>
            </a:r>
            <a:endParaRPr lang="en-US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r>
              <a:rPr lang="tr-TR" dirty="0"/>
              <a:t>DOĞRU - YANLIŞLAR</a:t>
            </a:r>
            <a:endParaRPr lang="en-US" dirty="0"/>
          </a:p>
        </p:txBody>
      </p:sp>
      <p:sp>
        <p:nvSpPr>
          <p:cNvPr id="2" name="AutoShape 2" descr="Çocuk, doğru ve yanlış | Şalom Gazetesi - 07.12.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Çocuk, doğru ve yanlış | Şalom Gazetesi - 07.12.202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Çocuk, doğru ve yanlış | Şalom Gazetesi - 07.12.202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9405C36-22C9-E1FD-9D56-C18614D6B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kana </a:t>
            </a:r>
            <a:r>
              <a:rPr lang="en-US" dirty="0" err="1"/>
              <a:t>karışır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arttırır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DOĞRU</a:t>
            </a:r>
          </a:p>
        </p:txBody>
      </p:sp>
      <p:pic>
        <p:nvPicPr>
          <p:cNvPr id="4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r>
              <a:rPr lang="tr-TR" dirty="0"/>
              <a:t>DOĞRU - YANLIŞLAR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FF25D3C-A621-D192-5AAD-93A7BC4B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0A13A79-E4C9-B694-3FB6-1873EACA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Gençlerin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kullanmamıştır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r>
              <a:rPr lang="en-US" dirty="0"/>
              <a:t>DOĞRU</a:t>
            </a:r>
          </a:p>
        </p:txBody>
      </p:sp>
      <p:pic>
        <p:nvPicPr>
          <p:cNvPr id="4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 txBox="1">
            <a:spLocks/>
          </p:cNvSpPr>
          <p:nvPr/>
        </p:nvSpPr>
        <p:spPr bwMode="gray">
          <a:xfrm>
            <a:off x="1307354" y="11260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/>
              <a:t>DOĞRU - YANLIŞLAR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FE34A7D-BBDE-7DFB-747E-ACD40F7A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50A1587-6259-07F2-65C5-AC9DCCE3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başarısını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DOĞRU</a:t>
            </a:r>
          </a:p>
        </p:txBody>
      </p:sp>
      <p:pic>
        <p:nvPicPr>
          <p:cNvPr id="4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 txBox="1">
            <a:spLocks/>
          </p:cNvSpPr>
          <p:nvPr/>
        </p:nvSpPr>
        <p:spPr bwMode="gray">
          <a:xfrm>
            <a:off x="1307354" y="11260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/>
              <a:t>DOĞRU - YANLIŞLAR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AACDFA9-C4A7-4B93-8922-DD40320B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843D9A-3861-8FDA-BF04-D7D9A40E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Sigara</a:t>
            </a:r>
            <a:r>
              <a:rPr lang="en-US" dirty="0"/>
              <a:t> </a:t>
            </a:r>
            <a:r>
              <a:rPr lang="en-US" dirty="0" err="1"/>
              <a:t>sizi</a:t>
            </a:r>
            <a:r>
              <a:rPr lang="en-US" dirty="0"/>
              <a:t> </a:t>
            </a:r>
            <a:r>
              <a:rPr lang="en-US" dirty="0" err="1"/>
              <a:t>sakinleştirir</a:t>
            </a:r>
            <a:r>
              <a:rPr lang="en-US" dirty="0"/>
              <a:t>.”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YANLIŞ</a:t>
            </a:r>
          </a:p>
        </p:txBody>
      </p:sp>
      <p:pic>
        <p:nvPicPr>
          <p:cNvPr id="4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 txBox="1">
            <a:spLocks/>
          </p:cNvSpPr>
          <p:nvPr/>
        </p:nvSpPr>
        <p:spPr bwMode="gray">
          <a:xfrm>
            <a:off x="1307354" y="11260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/>
              <a:t>DOĞRU - YANLIŞLAR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89EC3B9-907F-7E55-230D-5045BDFF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24F3DF6-4AAE-5FD1-43C5-B7BFA96D5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Sigara</a:t>
            </a:r>
            <a:r>
              <a:rPr lang="en-US" dirty="0"/>
              <a:t> </a:t>
            </a:r>
            <a:r>
              <a:rPr lang="en-US" dirty="0" err="1"/>
              <a:t>dumanını</a:t>
            </a:r>
            <a:r>
              <a:rPr lang="en-US" dirty="0"/>
              <a:t> </a:t>
            </a:r>
            <a:r>
              <a:rPr lang="en-US" dirty="0" err="1"/>
              <a:t>içime</a:t>
            </a:r>
            <a:r>
              <a:rPr lang="en-US" dirty="0"/>
              <a:t> </a:t>
            </a:r>
            <a:r>
              <a:rPr lang="en-US" dirty="0" err="1"/>
              <a:t>çekmiyorum</a:t>
            </a:r>
            <a:r>
              <a:rPr lang="en-US" dirty="0"/>
              <a:t>, </a:t>
            </a:r>
            <a:r>
              <a:rPr lang="en-US" dirty="0" err="1"/>
              <a:t>bana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zararı</a:t>
            </a:r>
            <a:r>
              <a:rPr lang="en-US" dirty="0"/>
              <a:t> yok.”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YANLIŞ</a:t>
            </a:r>
          </a:p>
        </p:txBody>
      </p:sp>
      <p:pic>
        <p:nvPicPr>
          <p:cNvPr id="4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 txBox="1">
            <a:spLocks/>
          </p:cNvSpPr>
          <p:nvPr/>
        </p:nvSpPr>
        <p:spPr bwMode="gray">
          <a:xfrm>
            <a:off x="1307354" y="11260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/>
              <a:t>DOĞRU - YANLIŞLAR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DBBB328-7111-41E0-8484-F9A3D41A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ED21413-8A03-A7C4-10B4-D9265C6CD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“Light </a:t>
            </a:r>
            <a:r>
              <a:rPr lang="en-US" dirty="0" err="1"/>
              <a:t>sigara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zararlı</a:t>
            </a:r>
            <a:r>
              <a:rPr lang="en-US" dirty="0"/>
              <a:t>.”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YANLIŞ</a:t>
            </a:r>
          </a:p>
        </p:txBody>
      </p:sp>
      <p:pic>
        <p:nvPicPr>
          <p:cNvPr id="4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 txBox="1">
            <a:spLocks/>
          </p:cNvSpPr>
          <p:nvPr/>
        </p:nvSpPr>
        <p:spPr bwMode="gray">
          <a:xfrm>
            <a:off x="1307354" y="11260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/>
              <a:t>DOĞRU - YANLIŞLAR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C2E6F82-71DC-D4F3-5735-7E381E45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1289EDF-E5E8-8ABD-0413-36C47409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Sigara</a:t>
            </a:r>
            <a:r>
              <a:rPr lang="en-US" dirty="0"/>
              <a:t> </a:t>
            </a:r>
            <a:r>
              <a:rPr lang="en-US" dirty="0" err="1"/>
              <a:t>zayıflatır</a:t>
            </a:r>
            <a:r>
              <a:rPr lang="en-US" dirty="0"/>
              <a:t>.”</a:t>
            </a:r>
            <a:endParaRPr lang="tr-TR" dirty="0"/>
          </a:p>
          <a:p>
            <a:endParaRPr lang="tr-TR" dirty="0"/>
          </a:p>
          <a:p>
            <a:r>
              <a:rPr lang="en-US" dirty="0"/>
              <a:t>YANLIŞ</a:t>
            </a:r>
          </a:p>
        </p:txBody>
      </p:sp>
      <p:pic>
        <p:nvPicPr>
          <p:cNvPr id="4" name="Picture 10" descr="True Fals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3628209"/>
            <a:ext cx="5382986" cy="3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1A38E35-ED55-8B57-8338-212F4B7D704D}"/>
              </a:ext>
            </a:extLst>
          </p:cNvPr>
          <p:cNvSpPr txBox="1">
            <a:spLocks/>
          </p:cNvSpPr>
          <p:nvPr/>
        </p:nvSpPr>
        <p:spPr bwMode="gray">
          <a:xfrm>
            <a:off x="1307354" y="11260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/>
              <a:t>DOĞRU - YANLIŞLAR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Bağımlılık nedir 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Bağımlılık</a:t>
            </a:r>
            <a:r>
              <a:rPr lang="en-US" dirty="0"/>
              <a:t>, </a:t>
            </a:r>
            <a:r>
              <a:rPr lang="en-US" dirty="0" err="1">
                <a:hlinkClick r:id="rId2" tooltip="Zevk"/>
              </a:rPr>
              <a:t>zevke</a:t>
            </a:r>
            <a:r>
              <a:rPr lang="en-US" dirty="0"/>
              <a:t> 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davranışların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miktarlarda</a:t>
            </a:r>
            <a:r>
              <a:rPr lang="en-US" dirty="0"/>
              <a:t> </a:t>
            </a:r>
            <a:r>
              <a:rPr lang="en-US" dirty="0" err="1"/>
              <a:t>tekrarlanmasıyla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 </a:t>
            </a:r>
            <a:r>
              <a:rPr lang="en-US" dirty="0" err="1">
                <a:hlinkClick r:id="rId3" tooltip="en:Biopsychosocial model"/>
              </a:rPr>
              <a:t>biyopsikososyal</a:t>
            </a:r>
            <a:r>
              <a:rPr lang="en-US" dirty="0"/>
              <a:t> 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bozukluktur</a:t>
            </a:r>
            <a:r>
              <a:rPr lang="en-US" dirty="0"/>
              <a:t>.</a:t>
            </a:r>
            <a:r>
              <a:rPr lang="tr-TR" baseline="30000" dirty="0"/>
              <a:t> </a:t>
            </a:r>
          </a:p>
          <a:p>
            <a:r>
              <a:rPr lang="tr-TR" dirty="0">
                <a:solidFill>
                  <a:srgbClr val="575757"/>
                </a:solidFill>
              </a:rPr>
              <a:t>Bağımlılık, kişinin bir şeye aşırı bağlanması, kullandığı bir nesne veya yaptığı bir eylem üzerinde kontrolünü kaybetmesidir.</a:t>
            </a:r>
          </a:p>
          <a:p>
            <a:r>
              <a:rPr lang="tr-TR" dirty="0">
                <a:solidFill>
                  <a:srgbClr val="575757"/>
                </a:solidFill>
              </a:rPr>
              <a:t>Bağımlı kişi, zararını açıkça görse ve bilse bile bağımlı olduğu ürünü kullanmaktan vazgeçemez.</a:t>
            </a:r>
          </a:p>
          <a:p>
            <a:endParaRPr lang="en-US" dirty="0"/>
          </a:p>
        </p:txBody>
      </p:sp>
      <p:sp>
        <p:nvSpPr>
          <p:cNvPr id="4" name="AutoShape 4" descr="How Your Diet Affects Your Ability to Beat Addi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No Matter the Drug, Addiction Treatment is a Family Aff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1" y="4588329"/>
            <a:ext cx="10267950" cy="21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E432BF-C187-0AFE-137A-C9D0F72F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4" y="3278749"/>
            <a:ext cx="12309231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0000" dirty="0"/>
              <a:t>TEŞEKKÜR EDERİM 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835539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17E99B1-811D-0679-E6D3-D64D8D12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E6D2871-F07A-408D-1994-FC5A59E3C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https://www.yesilay.org.tr/tr/makaleler/alkol-bagimliligi-nedir-nasil-baslar-nasil-tedavi-edilir</a:t>
            </a:r>
            <a:endParaRPr lang="tr-TR" dirty="0"/>
          </a:p>
          <a:p>
            <a:r>
              <a:rPr lang="en-US" dirty="0">
                <a:hlinkClick r:id="rId3"/>
              </a:rPr>
              <a:t>https://cemkaya.net/sorunlar/alkol-bagimliligi-104</a:t>
            </a:r>
            <a:endParaRPr lang="tr-TR" dirty="0"/>
          </a:p>
          <a:p>
            <a:r>
              <a:rPr lang="en-US" dirty="0">
                <a:hlinkClick r:id="rId4"/>
              </a:rPr>
              <a:t>https://www.nilenabiorezonans.com/makaleler/alkol-bagimliliginin-nedenleri-nelerdir-84</a:t>
            </a:r>
            <a:endParaRPr lang="tr-TR" dirty="0"/>
          </a:p>
          <a:p>
            <a:r>
              <a:rPr lang="en-US" dirty="0">
                <a:hlinkClick r:id="rId5"/>
              </a:rPr>
              <a:t>https://dergipark.org.tr/tr/pub/scd/issue/67855/1041099</a:t>
            </a:r>
            <a:endParaRPr lang="tr-TR" dirty="0"/>
          </a:p>
          <a:p>
            <a:r>
              <a:rPr lang="en-US" dirty="0">
                <a:hlinkClick r:id="rId6"/>
              </a:rPr>
              <a:t>https://t24.com.tr/haber/turkiyede-kac-milyon-alkolik-var,138477https://www.haberturk.com/iste-turkiye-nin-alkol-ve-uyusturucu-raporu-2167255</a:t>
            </a:r>
            <a:endParaRPr lang="tr-TR" dirty="0"/>
          </a:p>
          <a:p>
            <a:r>
              <a:rPr lang="en-US" dirty="0">
                <a:hlinkClick r:id="rId7"/>
              </a:rPr>
              <a:t>http://www.narkotik.pol.tr/</a:t>
            </a:r>
            <a:r>
              <a:rPr lang="en-US" dirty="0" err="1">
                <a:hlinkClick r:id="rId7"/>
              </a:rPr>
              <a:t>kurumlar</a:t>
            </a:r>
            <a:r>
              <a:rPr lang="en-US" dirty="0">
                <a:hlinkClick r:id="rId7"/>
              </a:rPr>
              <a:t>/narkotik.pol.tr/</a:t>
            </a:r>
            <a:r>
              <a:rPr lang="en-US" dirty="0" err="1">
                <a:hlinkClick r:id="rId7"/>
              </a:rPr>
              <a:t>Duyurular</a:t>
            </a:r>
            <a:r>
              <a:rPr lang="en-US" dirty="0">
                <a:hlinkClick r:id="rId7"/>
              </a:rPr>
              <a:t>/TÜRKİYE’DE%20GENEL%20NÜFUSTA%20TÜTÜN%20ALKOL%20VE%20MADDE%20KULLANIMINA%20YÖNELİK%20TUTUM%20VE%20DAVRANIŞ%20ARAŞTIRMASI.pdfhttps://ihh.org.tr/</a:t>
            </a:r>
            <a:r>
              <a:rPr lang="en-US" dirty="0" err="1">
                <a:hlinkClick r:id="rId7"/>
              </a:rPr>
              <a:t>haber</a:t>
            </a:r>
            <a:r>
              <a:rPr lang="en-US" dirty="0">
                <a:hlinkClick r:id="rId7"/>
              </a:rPr>
              <a:t>/turkiyede-10-milyon-madde-bagimlisi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ALKOLİZM BAĞIMLILIĞI VE BELİRTİLERİ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294021"/>
            <a:ext cx="8825659" cy="4427621"/>
          </a:xfrm>
        </p:spPr>
        <p:txBody>
          <a:bodyPr>
            <a:normAutofit/>
          </a:bodyPr>
          <a:lstStyle/>
          <a:p>
            <a:r>
              <a:rPr lang="en-US" dirty="0" err="1"/>
              <a:t>Alkolizm</a:t>
            </a:r>
            <a:r>
              <a:rPr lang="en-US" dirty="0"/>
              <a:t>, </a:t>
            </a:r>
            <a:r>
              <a:rPr lang="en-US" dirty="0" err="1"/>
              <a:t>alkollü</a:t>
            </a:r>
            <a:r>
              <a:rPr lang="en-US" dirty="0"/>
              <a:t> </a:t>
            </a:r>
            <a:r>
              <a:rPr lang="en-US" dirty="0" err="1"/>
              <a:t>içkilere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fiziki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sağlığına</a:t>
            </a:r>
            <a:r>
              <a:rPr lang="en-US" dirty="0"/>
              <a:t> </a:t>
            </a:r>
            <a:r>
              <a:rPr lang="en-US" dirty="0" err="1"/>
              <a:t>zarar</a:t>
            </a:r>
            <a:r>
              <a:rPr lang="en-US" dirty="0"/>
              <a:t> </a:t>
            </a:r>
            <a:r>
              <a:rPr lang="en-US" dirty="0" err="1"/>
              <a:t>verecek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tutkunluk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Alkole</a:t>
            </a:r>
            <a:r>
              <a:rPr lang="en-US" dirty="0"/>
              <a:t> </a:t>
            </a:r>
            <a:r>
              <a:rPr lang="en-US" dirty="0" err="1"/>
              <a:t>alışkanlık</a:t>
            </a:r>
            <a:r>
              <a:rPr lang="en-US" dirty="0"/>
              <a:t> </a:t>
            </a:r>
            <a:r>
              <a:rPr lang="en-US" dirty="0" err="1"/>
              <a:t>kazanmış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 </a:t>
            </a:r>
            <a:r>
              <a:rPr lang="en-US" dirty="0" err="1"/>
              <a:t>kaybetmesi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davranışlarını</a:t>
            </a:r>
            <a:r>
              <a:rPr lang="en-US" dirty="0"/>
              <a:t> </a:t>
            </a:r>
            <a:r>
              <a:rPr lang="en-US" dirty="0" err="1"/>
              <a:t>özürlerle</a:t>
            </a:r>
            <a:r>
              <a:rPr lang="en-US" dirty="0"/>
              <a:t> </a:t>
            </a:r>
            <a:r>
              <a:rPr lang="en-US" dirty="0" err="1"/>
              <a:t>kapatmak</a:t>
            </a:r>
            <a:r>
              <a:rPr lang="en-US" dirty="0"/>
              <a:t> </a:t>
            </a:r>
            <a:r>
              <a:rPr lang="en-US" dirty="0" err="1"/>
              <a:t>istemesi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devrede</a:t>
            </a:r>
            <a:r>
              <a:rPr lang="en-US" dirty="0"/>
              <a:t> </a:t>
            </a:r>
            <a:r>
              <a:rPr lang="en-US" dirty="0" err="1"/>
              <a:t>olduğunun</a:t>
            </a:r>
            <a:r>
              <a:rPr lang="en-US" dirty="0"/>
              <a:t> </a:t>
            </a:r>
            <a:r>
              <a:rPr lang="en-US" dirty="0" err="1"/>
              <a:t>işaretleridir</a:t>
            </a:r>
            <a:r>
              <a:rPr lang="tr-TR" dirty="0"/>
              <a:t>.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İçme isteği</a:t>
            </a:r>
          </a:p>
          <a:p>
            <a:r>
              <a:rPr lang="tr-TR" dirty="0"/>
              <a:t>Kontrol kaybı</a:t>
            </a:r>
          </a:p>
          <a:p>
            <a:r>
              <a:rPr lang="tr-TR" dirty="0"/>
              <a:t>Fiziksel bağımlılık</a:t>
            </a:r>
          </a:p>
          <a:p>
            <a:r>
              <a:rPr lang="tr-TR" dirty="0"/>
              <a:t>Tolerans </a:t>
            </a:r>
          </a:p>
          <a:p>
            <a:r>
              <a:rPr lang="tr-TR" dirty="0"/>
              <a:t>İş </a:t>
            </a:r>
            <a:r>
              <a:rPr lang="tr-TR" dirty="0" smtClean="0"/>
              <a:t>ihmali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181817" y="4382540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ALKOL KULLANIM ORANI YÜZDE 22</a:t>
            </a:r>
            <a:endParaRPr lang="en-US" sz="2000" dirty="0"/>
          </a:p>
          <a:p>
            <a:r>
              <a:rPr lang="en-US" dirty="0" err="1"/>
              <a:t>Emniyet’in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</a:t>
            </a:r>
            <a:r>
              <a:rPr lang="en-US" dirty="0" err="1"/>
              <a:t>araştırmaya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hayatında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kere</a:t>
            </a:r>
            <a:r>
              <a:rPr lang="en-US" dirty="0"/>
              <a:t> </a:t>
            </a:r>
            <a:r>
              <a:rPr lang="en-US" dirty="0" err="1"/>
              <a:t>alkollü</a:t>
            </a:r>
            <a:r>
              <a:rPr lang="en-US" dirty="0"/>
              <a:t> </a:t>
            </a:r>
            <a:r>
              <a:rPr lang="en-US" dirty="0" err="1"/>
              <a:t>içecek</a:t>
            </a:r>
            <a:r>
              <a:rPr lang="en-US" dirty="0"/>
              <a:t> </a:t>
            </a:r>
            <a:r>
              <a:rPr lang="en-US" dirty="0" err="1"/>
              <a:t>kullananların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yüzde</a:t>
            </a:r>
            <a:r>
              <a:rPr lang="en-US" dirty="0"/>
              <a:t> 22.1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. Bu </a:t>
            </a:r>
            <a:r>
              <a:rPr lang="en-US" dirty="0" err="1"/>
              <a:t>oran</a:t>
            </a:r>
            <a:r>
              <a:rPr lang="en-US" dirty="0"/>
              <a:t>, </a:t>
            </a:r>
            <a:r>
              <a:rPr lang="en-US" dirty="0" err="1"/>
              <a:t>erkeklerde</a:t>
            </a:r>
            <a:r>
              <a:rPr lang="en-US" dirty="0"/>
              <a:t> </a:t>
            </a:r>
            <a:r>
              <a:rPr lang="en-US" dirty="0" err="1"/>
              <a:t>yüzde</a:t>
            </a:r>
            <a:r>
              <a:rPr lang="en-US" dirty="0"/>
              <a:t> 34.3 </a:t>
            </a:r>
            <a:r>
              <a:rPr lang="en-US" dirty="0" err="1"/>
              <a:t>iken</a:t>
            </a:r>
            <a:r>
              <a:rPr lang="en-US" dirty="0"/>
              <a:t>, </a:t>
            </a:r>
            <a:r>
              <a:rPr lang="en-US" dirty="0" err="1"/>
              <a:t>kadınlarda</a:t>
            </a:r>
            <a:r>
              <a:rPr lang="en-US" dirty="0"/>
              <a:t> </a:t>
            </a:r>
            <a:r>
              <a:rPr lang="en-US" dirty="0" err="1"/>
              <a:t>yüzde</a:t>
            </a:r>
            <a:r>
              <a:rPr lang="en-US" dirty="0"/>
              <a:t> 10.7 </a:t>
            </a:r>
            <a:r>
              <a:rPr lang="en-US" dirty="0" err="1"/>
              <a:t>çıkmış</a:t>
            </a:r>
            <a:r>
              <a:rPr lang="en-US" dirty="0"/>
              <a:t>. </a:t>
            </a:r>
            <a:r>
              <a:rPr lang="en-US" dirty="0" err="1"/>
              <a:t>Alkollü</a:t>
            </a:r>
            <a:r>
              <a:rPr lang="en-US" dirty="0"/>
              <a:t> </a:t>
            </a:r>
            <a:r>
              <a:rPr lang="en-US" dirty="0" err="1"/>
              <a:t>içecekleri</a:t>
            </a:r>
            <a:r>
              <a:rPr lang="en-US" dirty="0"/>
              <a:t> ilk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deneme</a:t>
            </a:r>
            <a:r>
              <a:rPr lang="en-US" dirty="0"/>
              <a:t> </a:t>
            </a:r>
            <a:r>
              <a:rPr lang="en-US" dirty="0" err="1"/>
              <a:t>yaşı</a:t>
            </a:r>
            <a:r>
              <a:rPr lang="en-US" dirty="0"/>
              <a:t> </a:t>
            </a:r>
            <a:r>
              <a:rPr lang="en-US" dirty="0" err="1"/>
              <a:t>yüzde</a:t>
            </a:r>
            <a:r>
              <a:rPr lang="en-US" dirty="0"/>
              <a:t> 19.94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ölçülmüş</a:t>
            </a:r>
            <a:r>
              <a:rPr lang="en-US" dirty="0"/>
              <a:t>. Son </a:t>
            </a:r>
            <a:r>
              <a:rPr lang="en-US" dirty="0" err="1"/>
              <a:t>bir</a:t>
            </a:r>
            <a:r>
              <a:rPr lang="en-US" dirty="0"/>
              <a:t> ay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alkollü</a:t>
            </a:r>
            <a:r>
              <a:rPr lang="en-US" dirty="0"/>
              <a:t> </a:t>
            </a:r>
            <a:r>
              <a:rPr lang="en-US" dirty="0" err="1"/>
              <a:t>içecek</a:t>
            </a:r>
            <a:r>
              <a:rPr lang="en-US" dirty="0"/>
              <a:t> </a:t>
            </a:r>
            <a:r>
              <a:rPr lang="en-US" dirty="0" err="1"/>
              <a:t>kullandığını</a:t>
            </a:r>
            <a:r>
              <a:rPr lang="en-US" dirty="0"/>
              <a:t> </a:t>
            </a:r>
            <a:r>
              <a:rPr lang="en-US" dirty="0" err="1"/>
              <a:t>söyleyenlerin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da </a:t>
            </a:r>
            <a:r>
              <a:rPr lang="en-US" dirty="0" err="1"/>
              <a:t>yüzde</a:t>
            </a:r>
            <a:r>
              <a:rPr lang="en-US" dirty="0"/>
              <a:t> 8.6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.</a:t>
            </a:r>
          </a:p>
        </p:txBody>
      </p:sp>
      <p:pic>
        <p:nvPicPr>
          <p:cNvPr id="6" name="Picture 2" descr="Yetişkin Ana Say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46" y="121114"/>
            <a:ext cx="1295559" cy="438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gns That You or a Loved One May Be Addicted to Alcohol – Cleveland Clin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76" y="4251912"/>
            <a:ext cx="2553804" cy="24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7860" y="2796006"/>
            <a:ext cx="4652288" cy="3416300"/>
          </a:xfrm>
        </p:spPr>
        <p:txBody>
          <a:bodyPr/>
          <a:lstStyle/>
          <a:p>
            <a:r>
              <a:rPr lang="en-US" sz="2000" dirty="0"/>
              <a:t>Her </a:t>
            </a:r>
            <a:r>
              <a:rPr lang="en-US" sz="2000" dirty="0" err="1"/>
              <a:t>gün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içki</a:t>
            </a:r>
            <a:r>
              <a:rPr lang="en-US" sz="2000" dirty="0"/>
              <a:t> </a:t>
            </a:r>
            <a:r>
              <a:rPr lang="en-US" sz="2000" dirty="0" err="1"/>
              <a:t>içilir</a:t>
            </a:r>
            <a:r>
              <a:rPr lang="en-US" sz="2000" dirty="0"/>
              <a:t>.</a:t>
            </a:r>
          </a:p>
          <a:p>
            <a:r>
              <a:rPr lang="tr-TR" sz="2000" dirty="0"/>
              <a:t>S</a:t>
            </a:r>
            <a:r>
              <a:rPr lang="en-US" sz="2000" dirty="0" err="1"/>
              <a:t>ınır</a:t>
            </a:r>
            <a:r>
              <a:rPr lang="en-US" sz="2000" dirty="0"/>
              <a:t> </a:t>
            </a:r>
            <a:r>
              <a:rPr lang="en-US" sz="2000" dirty="0" err="1"/>
              <a:t>aşılır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İçkinin</a:t>
            </a:r>
            <a:r>
              <a:rPr lang="en-US" sz="2000" dirty="0"/>
              <a:t> </a:t>
            </a:r>
            <a:r>
              <a:rPr lang="en-US" sz="2000" dirty="0" err="1"/>
              <a:t>içilmediği</a:t>
            </a:r>
            <a:r>
              <a:rPr lang="en-US" sz="2000" dirty="0"/>
              <a:t> </a:t>
            </a:r>
            <a:r>
              <a:rPr lang="en-US" sz="2000" dirty="0" err="1"/>
              <a:t>faaliyetler</a:t>
            </a:r>
            <a:r>
              <a:rPr lang="en-US" sz="2000" dirty="0"/>
              <a:t> </a:t>
            </a:r>
            <a:r>
              <a:rPr lang="en-US" sz="2000" dirty="0" err="1"/>
              <a:t>bırakılır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İçkiden</a:t>
            </a:r>
            <a:r>
              <a:rPr lang="en-US" sz="2000" dirty="0"/>
              <a:t> </a:t>
            </a:r>
            <a:r>
              <a:rPr lang="en-US" sz="2000" dirty="0" err="1"/>
              <a:t>kaynaklanan</a:t>
            </a:r>
            <a:r>
              <a:rPr lang="en-US" sz="2000" dirty="0"/>
              <a:t> </a:t>
            </a:r>
            <a:r>
              <a:rPr lang="en-US" sz="2000" dirty="0" err="1"/>
              <a:t>sorunlar</a:t>
            </a:r>
            <a:r>
              <a:rPr lang="en-US" sz="2000" dirty="0"/>
              <a:t> </a:t>
            </a:r>
            <a:r>
              <a:rPr lang="en-US" sz="2000" dirty="0" err="1"/>
              <a:t>yaşanır</a:t>
            </a:r>
            <a:r>
              <a:rPr lang="en-US" sz="2000" dirty="0"/>
              <a:t> </a:t>
            </a:r>
            <a:r>
              <a:rPr lang="en-US" sz="2000" dirty="0" err="1"/>
              <a:t>ama</a:t>
            </a:r>
            <a:r>
              <a:rPr lang="en-US" sz="2000" dirty="0"/>
              <a:t> </a:t>
            </a:r>
            <a:r>
              <a:rPr lang="en-US" sz="2000" dirty="0" err="1"/>
              <a:t>bunlar</a:t>
            </a:r>
            <a:r>
              <a:rPr lang="en-US" sz="2000" dirty="0"/>
              <a:t> </a:t>
            </a:r>
            <a:r>
              <a:rPr lang="en-US" sz="2000" dirty="0" err="1"/>
              <a:t>fark</a:t>
            </a:r>
            <a:r>
              <a:rPr lang="en-US" sz="2000" dirty="0"/>
              <a:t> </a:t>
            </a:r>
            <a:r>
              <a:rPr lang="en-US" sz="2000" dirty="0" err="1"/>
              <a:t>edilmez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/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yapmasına</a:t>
            </a:r>
            <a:r>
              <a:rPr lang="en-US" sz="2000" dirty="0"/>
              <a:t> </a:t>
            </a:r>
            <a:r>
              <a:rPr lang="en-US" sz="2000" dirty="0" err="1"/>
              <a:t>izin</a:t>
            </a:r>
            <a:r>
              <a:rPr lang="en-US" sz="2000" dirty="0"/>
              <a:t> </a:t>
            </a:r>
            <a:r>
              <a:rPr lang="en-US" sz="2000" dirty="0" err="1"/>
              <a:t>verilir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etkiyi</a:t>
            </a:r>
            <a:r>
              <a:rPr lang="en-US" sz="2000" dirty="0"/>
              <a:t> </a:t>
            </a:r>
            <a:r>
              <a:rPr lang="en-US" sz="2000" dirty="0" err="1"/>
              <a:t>yapması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içkiye</a:t>
            </a:r>
            <a:r>
              <a:rPr lang="en-US" sz="2000" dirty="0"/>
              <a:t> </a:t>
            </a:r>
            <a:r>
              <a:rPr lang="en-US" sz="2000" dirty="0" err="1"/>
              <a:t>gereksinim</a:t>
            </a:r>
            <a:r>
              <a:rPr lang="en-US" sz="2000" dirty="0"/>
              <a:t> </a:t>
            </a:r>
            <a:r>
              <a:rPr lang="en-US" sz="2000" dirty="0" err="1"/>
              <a:t>duyulur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6" name="Unvan 1"/>
          <p:cNvSpPr txBox="1">
            <a:spLocks/>
          </p:cNvSpPr>
          <p:nvPr/>
        </p:nvSpPr>
        <p:spPr bwMode="gray">
          <a:xfrm>
            <a:off x="3737772" y="1006310"/>
            <a:ext cx="465228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b="1" dirty="0">
                <a:solidFill>
                  <a:schemeClr val="tx1"/>
                </a:solidFill>
              </a:rPr>
              <a:t>Bağımlılığın ön işaretleri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390488" y="2750841"/>
            <a:ext cx="5951621" cy="3627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Uyku</a:t>
            </a:r>
            <a:r>
              <a:rPr lang="en-US" sz="2400" dirty="0"/>
              <a:t> </a:t>
            </a:r>
            <a:r>
              <a:rPr lang="en-US" sz="2400" dirty="0" err="1"/>
              <a:t>sorunları</a:t>
            </a:r>
            <a:r>
              <a:rPr lang="en-US" sz="2400" dirty="0"/>
              <a:t> </a:t>
            </a:r>
            <a:r>
              <a:rPr lang="en-US" sz="2400" dirty="0" err="1"/>
              <a:t>yaşanır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Sabahları</a:t>
            </a:r>
            <a:r>
              <a:rPr lang="en-US" sz="2400" dirty="0"/>
              <a:t> </a:t>
            </a:r>
            <a:r>
              <a:rPr lang="en-US" sz="2400" dirty="0" err="1"/>
              <a:t>sinirli</a:t>
            </a:r>
            <a:r>
              <a:rPr lang="en-US" sz="2400" dirty="0"/>
              <a:t>, hasta, </a:t>
            </a:r>
            <a:r>
              <a:rPr lang="en-US" sz="2400" dirty="0" err="1"/>
              <a:t>terlemiş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titreyerek</a:t>
            </a:r>
            <a:r>
              <a:rPr lang="en-US" sz="2400" dirty="0"/>
              <a:t> </a:t>
            </a:r>
            <a:r>
              <a:rPr lang="en-US" sz="2400" dirty="0" err="1"/>
              <a:t>uyanır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Uyandıktan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üç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içki</a:t>
            </a:r>
            <a:r>
              <a:rPr lang="en-US" sz="2400" dirty="0"/>
              <a:t> </a:t>
            </a:r>
            <a:r>
              <a:rPr lang="en-US" sz="2400" dirty="0" err="1"/>
              <a:t>içilir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Bazen</a:t>
            </a:r>
            <a:r>
              <a:rPr lang="en-US" sz="2400" dirty="0"/>
              <a:t> </a:t>
            </a:r>
            <a:r>
              <a:rPr lang="en-US" sz="2400" dirty="0" err="1"/>
              <a:t>aşırı</a:t>
            </a:r>
            <a:r>
              <a:rPr lang="en-US" sz="2400" dirty="0"/>
              <a:t> </a:t>
            </a:r>
            <a:r>
              <a:rPr lang="en-US" sz="2400" dirty="0" err="1"/>
              <a:t>çekilme</a:t>
            </a:r>
            <a:r>
              <a:rPr lang="en-US" sz="2400" dirty="0"/>
              <a:t> </a:t>
            </a:r>
            <a:r>
              <a:rPr lang="en-US" sz="2400" dirty="0" err="1"/>
              <a:t>belirtileri</a:t>
            </a:r>
            <a:r>
              <a:rPr lang="en-US" sz="2400" dirty="0"/>
              <a:t> </a:t>
            </a:r>
            <a:r>
              <a:rPr lang="en-US" sz="2400" dirty="0" err="1"/>
              <a:t>yaşanabilir</a:t>
            </a:r>
            <a:r>
              <a:rPr lang="en-US" sz="2400" dirty="0"/>
              <a:t>: </a:t>
            </a:r>
            <a:r>
              <a:rPr lang="en-US" sz="2400" dirty="0" err="1"/>
              <a:t>Kişiler</a:t>
            </a:r>
            <a:r>
              <a:rPr lang="en-US" sz="2400" dirty="0"/>
              <a:t> </a:t>
            </a:r>
            <a:r>
              <a:rPr lang="en-US" sz="2400" dirty="0" err="1"/>
              <a:t>içki</a:t>
            </a:r>
            <a:r>
              <a:rPr lang="en-US" sz="2400" dirty="0"/>
              <a:t> </a:t>
            </a:r>
            <a:r>
              <a:rPr lang="en-US" sz="2400" dirty="0" err="1"/>
              <a:t>içmeyi</a:t>
            </a:r>
            <a:r>
              <a:rPr lang="en-US" sz="2400" dirty="0"/>
              <a:t> </a:t>
            </a:r>
            <a:r>
              <a:rPr lang="en-US" sz="2400" dirty="0" err="1"/>
              <a:t>bıraktıktan</a:t>
            </a:r>
            <a:r>
              <a:rPr lang="en-US" sz="2400" dirty="0"/>
              <a:t> </a:t>
            </a:r>
            <a:r>
              <a:rPr lang="en-US" sz="2400" dirty="0" err="1"/>
              <a:t>saatler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günler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sara</a:t>
            </a:r>
            <a:r>
              <a:rPr lang="en-US" sz="2400" dirty="0"/>
              <a:t> </a:t>
            </a:r>
            <a:r>
              <a:rPr lang="en-US" sz="2400" dirty="0" err="1"/>
              <a:t>nöbetleri</a:t>
            </a:r>
            <a:r>
              <a:rPr lang="en-US" sz="2400" dirty="0"/>
              <a:t> </a:t>
            </a:r>
            <a:r>
              <a:rPr lang="en-US" sz="2400" dirty="0" err="1"/>
              <a:t>yaşayabilir</a:t>
            </a:r>
            <a:r>
              <a:rPr lang="en-US" sz="2400" dirty="0"/>
              <a:t>, </a:t>
            </a:r>
            <a:r>
              <a:rPr lang="en-US" sz="2400" dirty="0" err="1"/>
              <a:t>bilinçlerini</a:t>
            </a:r>
            <a:r>
              <a:rPr lang="en-US" sz="2400" dirty="0"/>
              <a:t> </a:t>
            </a:r>
            <a:r>
              <a:rPr lang="en-US" sz="2400" dirty="0" err="1"/>
              <a:t>yitirebilir</a:t>
            </a:r>
            <a:r>
              <a:rPr lang="en-US" sz="2400" dirty="0"/>
              <a:t>, </a:t>
            </a:r>
            <a:r>
              <a:rPr lang="en-US" sz="2400" dirty="0" err="1"/>
              <a:t>bazen</a:t>
            </a:r>
            <a:r>
              <a:rPr lang="en-US" sz="2400" dirty="0"/>
              <a:t> </a:t>
            </a:r>
            <a:r>
              <a:rPr lang="en-US" sz="2400" dirty="0" err="1"/>
              <a:t>kollarda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bacaklarda</a:t>
            </a:r>
            <a:r>
              <a:rPr lang="en-US" sz="2400" dirty="0"/>
              <a:t> </a:t>
            </a:r>
            <a:r>
              <a:rPr lang="en-US" sz="2400" dirty="0" err="1"/>
              <a:t>çekilme</a:t>
            </a:r>
            <a:r>
              <a:rPr lang="en-US" sz="2400" dirty="0"/>
              <a:t> </a:t>
            </a:r>
            <a:r>
              <a:rPr lang="en-US" sz="2400" dirty="0" err="1"/>
              <a:t>hissedilebilir</a:t>
            </a:r>
            <a:r>
              <a:rPr lang="en-US" sz="2400" dirty="0"/>
              <a:t>, </a:t>
            </a:r>
            <a:r>
              <a:rPr lang="en-US" sz="2400" dirty="0" err="1"/>
              <a:t>nefes</a:t>
            </a:r>
            <a:r>
              <a:rPr lang="en-US" sz="2400" dirty="0"/>
              <a:t> </a:t>
            </a:r>
            <a:r>
              <a:rPr lang="en-US" sz="2400" dirty="0" err="1"/>
              <a:t>kesilebilir</a:t>
            </a:r>
            <a:r>
              <a:rPr lang="en-US" sz="2400" dirty="0"/>
              <a:t>, </a:t>
            </a:r>
            <a:r>
              <a:rPr lang="en-US" sz="2400" dirty="0" err="1"/>
              <a:t>kişi</a:t>
            </a:r>
            <a:r>
              <a:rPr lang="en-US" sz="2400" dirty="0"/>
              <a:t> </a:t>
            </a:r>
            <a:r>
              <a:rPr lang="en-US" sz="2400" dirty="0" err="1"/>
              <a:t>sayıklayabilir</a:t>
            </a:r>
            <a:r>
              <a:rPr lang="en-US" sz="2400" dirty="0"/>
              <a:t>, </a:t>
            </a:r>
            <a:r>
              <a:rPr lang="en-US" sz="2400" dirty="0" err="1"/>
              <a:t>nerede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kiminle</a:t>
            </a:r>
            <a:r>
              <a:rPr lang="en-US" sz="2400" dirty="0"/>
              <a:t> </a:t>
            </a:r>
            <a:r>
              <a:rPr lang="en-US" sz="2400" dirty="0" err="1"/>
              <a:t>olduklarını</a:t>
            </a:r>
            <a:r>
              <a:rPr lang="en-US" sz="2400" dirty="0"/>
              <a:t> </a:t>
            </a:r>
            <a:r>
              <a:rPr lang="en-US" sz="2400" dirty="0" err="1"/>
              <a:t>bilmeyebilir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sanrı</a:t>
            </a:r>
            <a:r>
              <a:rPr lang="en-US" sz="2400" dirty="0"/>
              <a:t> </a:t>
            </a:r>
            <a:r>
              <a:rPr lang="en-US" sz="2400" dirty="0" err="1"/>
              <a:t>görebilir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8198" name="Picture 6" descr="Unhappy Woman with Bottle Suffer from Alcohol Addiction Stock Vector -  Illustration of people, slavery: 236789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" y="-38417"/>
            <a:ext cx="3711170" cy="24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nhappy Man Sitting on Floor and Hugging Bottle.Young Guy with Alcohol  Addiction Isolated on White Background Stock Vector - Illustration of  drunkard, male: 1538884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9641" y="-38417"/>
            <a:ext cx="3932359" cy="25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Bedensel</a:t>
            </a:r>
            <a:r>
              <a:rPr lang="en-US" b="1" dirty="0"/>
              <a:t> </a:t>
            </a:r>
            <a:r>
              <a:rPr lang="tr-TR" b="1" dirty="0"/>
              <a:t>B</a:t>
            </a:r>
            <a:r>
              <a:rPr lang="en-US" b="1" dirty="0" err="1"/>
              <a:t>ağımlılık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M</a:t>
            </a:r>
            <a:r>
              <a:rPr lang="en-US" b="1" dirty="0" err="1"/>
              <a:t>addenin</a:t>
            </a:r>
            <a:r>
              <a:rPr lang="en-US" b="1" dirty="0"/>
              <a:t> </a:t>
            </a:r>
            <a:r>
              <a:rPr lang="en-US" dirty="0" err="1"/>
              <a:t>alınamaması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/>
              <a:t>kişide</a:t>
            </a:r>
            <a:r>
              <a:rPr lang="en-US" dirty="0"/>
              <a:t> </a:t>
            </a:r>
            <a:r>
              <a:rPr lang="en-US" dirty="0" err="1"/>
              <a:t>yoksunluk</a:t>
            </a:r>
            <a:r>
              <a:rPr lang="en-US" dirty="0"/>
              <a:t> </a:t>
            </a:r>
            <a:r>
              <a:rPr lang="en-US" dirty="0" err="1"/>
              <a:t>belirtileri</a:t>
            </a:r>
            <a:r>
              <a:rPr lang="en-US" dirty="0"/>
              <a:t> </a:t>
            </a:r>
            <a:r>
              <a:rPr lang="en-US" dirty="0" err="1"/>
              <a:t>dediğimiz</a:t>
            </a:r>
            <a:r>
              <a:rPr lang="en-US" dirty="0"/>
              <a:t> </a:t>
            </a:r>
            <a:r>
              <a:rPr lang="en-US" dirty="0" err="1"/>
              <a:t>istenmeyen</a:t>
            </a:r>
            <a:r>
              <a:rPr lang="tr-TR" dirty="0"/>
              <a:t> </a:t>
            </a:r>
            <a:r>
              <a:rPr lang="en-US" dirty="0" err="1"/>
              <a:t>şikayetlerin</a:t>
            </a:r>
            <a:r>
              <a:rPr lang="en-US" dirty="0"/>
              <a:t> </a:t>
            </a:r>
            <a:r>
              <a:rPr lang="en-US" dirty="0" err="1"/>
              <a:t>oluşmasına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açar</a:t>
            </a:r>
            <a:r>
              <a:rPr lang="en-US" dirty="0"/>
              <a:t>. Bu </a:t>
            </a:r>
            <a:r>
              <a:rPr lang="en-US" dirty="0" err="1"/>
              <a:t>belirtiler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giderilebilir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arama</a:t>
            </a:r>
            <a:r>
              <a:rPr lang="en-US" dirty="0"/>
              <a:t> </a:t>
            </a:r>
            <a:r>
              <a:rPr lang="en-US" dirty="0" err="1"/>
              <a:t>davranışı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temin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  <a:r>
              <a:rPr lang="en-US" dirty="0" err="1"/>
              <a:t>arzusu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</a:t>
            </a:r>
            <a:r>
              <a:rPr lang="en-US" dirty="0" err="1"/>
              <a:t>İşte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tabloya</a:t>
            </a:r>
            <a:r>
              <a:rPr lang="en-US" dirty="0"/>
              <a:t> “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bağımlılık</a:t>
            </a:r>
            <a:r>
              <a:rPr lang="en-US" dirty="0"/>
              <a:t>” </a:t>
            </a:r>
            <a:r>
              <a:rPr lang="en-US" dirty="0" err="1"/>
              <a:t>ismi</a:t>
            </a:r>
            <a:r>
              <a:rPr lang="en-US" dirty="0"/>
              <a:t> </a:t>
            </a:r>
            <a:r>
              <a:rPr lang="en-US" dirty="0" err="1"/>
              <a:t>verilmektedir</a:t>
            </a:r>
            <a:r>
              <a:rPr lang="en-US" dirty="0"/>
              <a:t>.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bağımlılığın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bileşeni</a:t>
            </a:r>
            <a:r>
              <a:rPr lang="en-US" dirty="0"/>
              <a:t> de </a:t>
            </a:r>
            <a:r>
              <a:rPr lang="en-US" dirty="0" err="1"/>
              <a:t>tolerans</a:t>
            </a:r>
            <a:r>
              <a:rPr lang="en-US" dirty="0"/>
              <a:t> </a:t>
            </a:r>
            <a:r>
              <a:rPr lang="en-US" dirty="0" err="1"/>
              <a:t>kavramıdır</a:t>
            </a:r>
            <a:r>
              <a:rPr lang="en-US" dirty="0"/>
              <a:t>. </a:t>
            </a:r>
          </a:p>
        </p:txBody>
      </p:sp>
      <p:pic>
        <p:nvPicPr>
          <p:cNvPr id="3074" name="Picture 2" descr="4 Özelliğiyle Alkol Bağımlılığı Belirtileri | Alkol 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3" y="4651224"/>
            <a:ext cx="9753600" cy="21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Psikolojik</a:t>
            </a:r>
            <a:r>
              <a:rPr lang="en-US" b="1" dirty="0"/>
              <a:t> </a:t>
            </a:r>
            <a:r>
              <a:rPr lang="tr-TR" b="1" dirty="0"/>
              <a:t>B</a:t>
            </a:r>
            <a:r>
              <a:rPr lang="en-US" b="1" dirty="0" err="1"/>
              <a:t>ağımlılık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Bağımlılık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maddeye</a:t>
            </a:r>
            <a:r>
              <a:rPr lang="en-US" dirty="0"/>
              <a:t> </a:t>
            </a:r>
            <a:r>
              <a:rPr lang="en-US" dirty="0" err="1"/>
              <a:t>şiddetli</a:t>
            </a:r>
            <a:r>
              <a:rPr lang="en-US" dirty="0"/>
              <a:t> </a:t>
            </a:r>
            <a:r>
              <a:rPr lang="en-US" dirty="0" err="1"/>
              <a:t>özlem</a:t>
            </a:r>
            <a:r>
              <a:rPr lang="en-US" dirty="0"/>
              <a:t> </a:t>
            </a:r>
            <a:r>
              <a:rPr lang="en-US" dirty="0" err="1"/>
              <a:t>duyma</a:t>
            </a:r>
            <a:r>
              <a:rPr lang="en-US" dirty="0"/>
              <a:t>,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ara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en-US" dirty="0"/>
              <a:t> </a:t>
            </a:r>
            <a:r>
              <a:rPr lang="en-US" dirty="0" err="1"/>
              <a:t>aşerme</a:t>
            </a:r>
            <a:r>
              <a:rPr lang="en-US" dirty="0"/>
              <a:t> “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bağımlılık</a:t>
            </a:r>
            <a:r>
              <a:rPr lang="en-US" dirty="0"/>
              <a:t>”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tanımlanmaktadır</a:t>
            </a:r>
            <a:r>
              <a:rPr lang="en-US" dirty="0"/>
              <a:t>. 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bağımlılıkta</a:t>
            </a:r>
            <a:r>
              <a:rPr lang="en-US" dirty="0"/>
              <a:t> </a:t>
            </a:r>
            <a:r>
              <a:rPr lang="en-US" dirty="0" err="1"/>
              <a:t>terleme</a:t>
            </a:r>
            <a:r>
              <a:rPr lang="en-US" dirty="0"/>
              <a:t>, </a:t>
            </a:r>
            <a:r>
              <a:rPr lang="en-US" dirty="0" err="1"/>
              <a:t>titreme</a:t>
            </a:r>
            <a:r>
              <a:rPr lang="en-US" dirty="0"/>
              <a:t>, </a:t>
            </a:r>
            <a:r>
              <a:rPr lang="en-US" dirty="0" err="1"/>
              <a:t>bulantı</a:t>
            </a:r>
            <a:r>
              <a:rPr lang="en-US" dirty="0"/>
              <a:t>, </a:t>
            </a:r>
            <a:r>
              <a:rPr lang="en-US" dirty="0" err="1"/>
              <a:t>kusma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gözle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 </a:t>
            </a:r>
            <a:r>
              <a:rPr lang="en-US" dirty="0" err="1"/>
              <a:t>yoksunluk</a:t>
            </a:r>
            <a:r>
              <a:rPr lang="en-US" dirty="0"/>
              <a:t> </a:t>
            </a:r>
            <a:r>
              <a:rPr lang="en-US" dirty="0" err="1"/>
              <a:t>belirtileri</a:t>
            </a:r>
            <a:r>
              <a:rPr lang="en-US" dirty="0"/>
              <a:t> </a:t>
            </a:r>
            <a:r>
              <a:rPr lang="en-US" dirty="0" err="1"/>
              <a:t>olmamakla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olmadığında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hoş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duygular</a:t>
            </a:r>
            <a:r>
              <a:rPr lang="en-US" dirty="0"/>
              <a:t> </a:t>
            </a:r>
            <a:r>
              <a:rPr lang="en-US" dirty="0" err="1"/>
              <a:t>hissetmesi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konusudur</a:t>
            </a:r>
            <a:r>
              <a:rPr lang="en-US" dirty="0"/>
              <a:t>.</a:t>
            </a:r>
          </a:p>
        </p:txBody>
      </p:sp>
      <p:pic>
        <p:nvPicPr>
          <p:cNvPr id="5" name="Picture 4" descr="What Is Addiction: A Guide to Causes &amp;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72" y="4376057"/>
            <a:ext cx="12233472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6A06C9C-8789-D640-19EE-2FB33C12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Alkol Kullanımına Sebep Olan Tetikleyiciler ve Başlama Sebepleri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1D61C09-20DE-3D19-72D1-8A911D13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701" y="3457074"/>
            <a:ext cx="8825659" cy="1005974"/>
          </a:xfrm>
        </p:spPr>
        <p:txBody>
          <a:bodyPr>
            <a:normAutofit/>
          </a:bodyPr>
          <a:lstStyle/>
          <a:p>
            <a:r>
              <a:rPr lang="tr-TR" sz="5000" b="1" dirty="0"/>
              <a:t>NELER OLABİLİR?</a:t>
            </a:r>
            <a:endParaRPr lang="en-US" sz="5000" b="1" dirty="0"/>
          </a:p>
        </p:txBody>
      </p:sp>
      <p:pic>
        <p:nvPicPr>
          <p:cNvPr id="5124" name="Picture 4" descr="Brainstorm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54" y="3074961"/>
            <a:ext cx="3780518" cy="37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rainstorming for Fun and Profit - 5 Tips for Teams - Phil McKinney -  Innovation Mentor and Co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971"/>
            <a:ext cx="2922814" cy="27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EFB776E-BAE8-9480-358F-869839309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Akran Baskısı</a:t>
            </a:r>
          </a:p>
          <a:p>
            <a:r>
              <a:rPr lang="tr-TR" dirty="0"/>
              <a:t>Yanlış algılar ve varsayımlar</a:t>
            </a:r>
          </a:p>
          <a:p>
            <a:r>
              <a:rPr lang="tr-TR" dirty="0"/>
              <a:t>Problemlerden/sorunlardan/dertlerden/stresten uzaklaşma ve kaçış</a:t>
            </a:r>
          </a:p>
          <a:p>
            <a:endParaRPr lang="en-US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61D61C09-20DE-3D19-72D1-8A911D130F51}"/>
              </a:ext>
            </a:extLst>
          </p:cNvPr>
          <p:cNvSpPr txBox="1">
            <a:spLocks/>
          </p:cNvSpPr>
          <p:nvPr/>
        </p:nvSpPr>
        <p:spPr>
          <a:xfrm>
            <a:off x="542393" y="589587"/>
            <a:ext cx="8825659" cy="100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000" b="1" dirty="0">
                <a:solidFill>
                  <a:schemeClr val="bg1"/>
                </a:solidFill>
              </a:rPr>
              <a:t>NELER OLABİLİR?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41EFD77F-2582-4BC0-B9A7-62AC82DB365F}"/>
              </a:ext>
            </a:extLst>
          </p:cNvPr>
          <p:cNvSpPr txBox="1"/>
          <p:nvPr/>
        </p:nvSpPr>
        <p:spPr>
          <a:xfrm>
            <a:off x="7726680" y="5044440"/>
            <a:ext cx="3749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Yeşilay</a:t>
            </a:r>
            <a:r>
              <a:rPr lang="en-US" dirty="0"/>
              <a:t> </a:t>
            </a:r>
            <a:r>
              <a:rPr lang="en-US" dirty="0" err="1"/>
              <a:t>Cemiyeti’nin</a:t>
            </a:r>
            <a:r>
              <a:rPr lang="en-US" dirty="0"/>
              <a:t> </a:t>
            </a:r>
            <a:r>
              <a:rPr lang="en-US" dirty="0" err="1"/>
              <a:t>raporuna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</a:t>
            </a:r>
            <a:r>
              <a:rPr lang="tr-TR" dirty="0"/>
              <a:t/>
            </a:r>
            <a:br>
              <a:rPr lang="tr-TR" dirty="0"/>
            </a:br>
            <a:r>
              <a:rPr lang="en-US" dirty="0" err="1"/>
              <a:t>Türkiye'de</a:t>
            </a:r>
            <a:r>
              <a:rPr lang="en-US" dirty="0"/>
              <a:t> 4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/>
              <a:t>alkolik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13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/>
              <a:t>alkole</a:t>
            </a:r>
            <a:r>
              <a:rPr lang="en-US" dirty="0"/>
              <a:t> </a:t>
            </a:r>
            <a:r>
              <a:rPr lang="en-US" dirty="0" err="1"/>
              <a:t>meyilli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bulunuyor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42" name="Picture 2" descr="Van'da madde bağımlılığı her geçen gün artıyor: Sınır kenti olmasının yanı  sıra maddenin ucuz olması, aşırı göç, işsizlik ve yoksulluk önemli  etkenlerden | Independent Türkç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285"/>
            <a:ext cx="7726680" cy="27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lcoholism, Alcohol Addiction Stock Vector - Illustration of stress,  loneliness: 651715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29" y="1"/>
            <a:ext cx="3503071" cy="34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248</TotalTime>
  <Words>1234</Words>
  <Application>Microsoft Office PowerPoint</Application>
  <PresentationFormat>Geniş ekran</PresentationFormat>
  <Paragraphs>165</Paragraphs>
  <Slides>31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İyon Toplantı Odası</vt:lpstr>
      <vt:lpstr>ALKOL VE TÜTÜN          BAĞIMLILIĞI</vt:lpstr>
      <vt:lpstr>Sunum İçeriği</vt:lpstr>
      <vt:lpstr>Bağımlılık nedir ?</vt:lpstr>
      <vt:lpstr>ALKOLİZM BAĞIMLILIĞI VE BELİRTİLERİ</vt:lpstr>
      <vt:lpstr>PowerPoint Sunusu</vt:lpstr>
      <vt:lpstr>Bedensel Bağımlılık</vt:lpstr>
      <vt:lpstr>Psikolojik Bağımlılık</vt:lpstr>
      <vt:lpstr>Alkol Kullanımına Sebep Olan Tetikleyiciler ve Başlama Sebepleri</vt:lpstr>
      <vt:lpstr>PowerPoint Sunusu</vt:lpstr>
      <vt:lpstr>Alkol kullanmak vücudumuzdaki organların çoğuna zarar verir mi? </vt:lpstr>
      <vt:lpstr>Alkol Bağımlılığı Nasıl Tedavi Edilir? </vt:lpstr>
      <vt:lpstr>Tedavi süresi nasıl işliyor?</vt:lpstr>
      <vt:lpstr>Alkol bağımlısı kişinin ailesi ve yakın çevresine ne tür sorumluluklar düşüyor?</vt:lpstr>
      <vt:lpstr>Tedavi sonrasında, tekrar alkole başlamamak için ne tür önlemler alınmalı? </vt:lpstr>
      <vt:lpstr>Bağımlılık nedir  TÜTÜN</vt:lpstr>
      <vt:lpstr>PowerPoint Sunusu</vt:lpstr>
      <vt:lpstr>Tütün Kullanımına Sebep Olan Tetikleyiciler ve Başlama Sebepleri</vt:lpstr>
      <vt:lpstr>Tütün Kullanımına Sebep Olan Tetikleyiciler ve Başlama Sebepleri</vt:lpstr>
      <vt:lpstr>Sigarayı bıraktıktan sonra... </vt:lpstr>
      <vt:lpstr>Sigarayı bıraktıktan sonra... </vt:lpstr>
      <vt:lpstr>Sigarayı bıraktıktan sonra... </vt:lpstr>
      <vt:lpstr>DOĞRU - YANLIŞLAR</vt:lpstr>
      <vt:lpstr>DOĞRU - YANLIŞLAR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ALKOL VE TÜTÜN          BAĞIMLILIĞI</dc:title>
  <dc:creator>PC</dc:creator>
  <cp:lastModifiedBy>Windows Kullanıcısı</cp:lastModifiedBy>
  <cp:revision>21</cp:revision>
  <dcterms:created xsi:type="dcterms:W3CDTF">2022-12-13T19:33:49Z</dcterms:created>
  <dcterms:modified xsi:type="dcterms:W3CDTF">2022-12-15T06:42:25Z</dcterms:modified>
</cp:coreProperties>
</file>