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6B85-CEDB-474F-AAD5-0ECE814654EA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BEBF-FE5A-4E8F-A436-3A1012ED44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37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BEBF-FE5A-4E8F-A436-3A1012ED444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35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6.12.2022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DERS SEÇİM SÜRECİ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854696" cy="1752600"/>
          </a:xfrm>
        </p:spPr>
        <p:txBody>
          <a:bodyPr/>
          <a:lstStyle/>
          <a:p>
            <a:pPr algn="ctr"/>
            <a:r>
              <a:rPr lang="tr-TR" dirty="0" smtClean="0"/>
              <a:t>Arda ASLAN</a:t>
            </a:r>
          </a:p>
          <a:p>
            <a:pPr algn="ctr"/>
            <a:r>
              <a:rPr lang="tr-TR" dirty="0" smtClean="0"/>
              <a:t>Psikolojik Danışman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2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Yetenek –İlgi Farkı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Yetenekler bir mesleki etkinlikte sağlanan başarı düzeyi, ilgiler ise o faaliyetlerden zevk alma düzeyiyle ilişkilidir.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21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c) Kişilik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Kişilik: </a:t>
            </a:r>
          </a:p>
          <a:p>
            <a:pPr marL="0" indent="0">
              <a:buNone/>
            </a:pPr>
            <a:r>
              <a:rPr lang="tr-TR" dirty="0"/>
              <a:t>İnsanın çevreye kendine özgü bir biçimde uyum sağlamasını belirleyen karakterinin, duygusal, bilişsel ve fiziksel yapısının nispeten kararlı ve durağan bir biçimde örgütlenmesidir (</a:t>
            </a:r>
            <a:r>
              <a:rPr lang="tr-TR" dirty="0" err="1"/>
              <a:t>Eysenck</a:t>
            </a:r>
            <a:r>
              <a:rPr lang="tr-TR" dirty="0"/>
              <a:t>, 1970).</a:t>
            </a:r>
          </a:p>
        </p:txBody>
      </p:sp>
    </p:spTree>
    <p:extLst>
      <p:ext uri="{BB962C8B-B14F-4D97-AF65-F5344CB8AC3E}">
        <p14:creationId xmlns:p14="http://schemas.microsoft.com/office/powerpoint/2010/main" val="30158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Holland</a:t>
            </a:r>
            <a:r>
              <a:rPr lang="tr-TR" sz="3200" b="1" dirty="0" smtClean="0"/>
              <a:t> Kişilik </a:t>
            </a:r>
            <a:r>
              <a:rPr lang="tr-TR" sz="3200" b="1" dirty="0"/>
              <a:t>Tipleri Kuramı (</a:t>
            </a:r>
            <a:r>
              <a:rPr lang="tr-TR" sz="3200" b="1" dirty="0" err="1"/>
              <a:t>Holland</a:t>
            </a:r>
            <a:r>
              <a:rPr lang="tr-TR" sz="3200" b="1" dirty="0"/>
              <a:t>, 1997)</a:t>
            </a:r>
            <a:endParaRPr lang="tr-TR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0648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7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16055" r="7885" b="10711"/>
          <a:stretch/>
        </p:blipFill>
        <p:spPr bwMode="auto">
          <a:xfrm>
            <a:off x="395536" y="467132"/>
            <a:ext cx="7956223" cy="55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8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İçedönük Bireylerin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Matematik</a:t>
            </a:r>
            <a:r>
              <a:rPr lang="tr-TR" dirty="0"/>
              <a:t>, fen bilimleri ve yabancı dil öğrenimimde daha başarılıdırlar.</a:t>
            </a:r>
          </a:p>
          <a:p>
            <a:r>
              <a:rPr lang="tr-TR" dirty="0" smtClean="0"/>
              <a:t>Matematik</a:t>
            </a:r>
            <a:r>
              <a:rPr lang="tr-TR" dirty="0"/>
              <a:t>, kimya, bilgisayar programcılığı, kütüphanecilik ve mühendislik mesleklerine yönelimlidirler.</a:t>
            </a:r>
          </a:p>
          <a:p>
            <a:r>
              <a:rPr lang="tr-TR" dirty="0" smtClean="0"/>
              <a:t>Performans </a:t>
            </a:r>
            <a:r>
              <a:rPr lang="tr-TR" dirty="0"/>
              <a:t>testlerinde daha yavaş ancak daha doğru yanıtlar vermektedirler. </a:t>
            </a:r>
          </a:p>
          <a:p>
            <a:r>
              <a:rPr lang="tr-TR" dirty="0" smtClean="0"/>
              <a:t>Uzun </a:t>
            </a:r>
            <a:r>
              <a:rPr lang="tr-TR" dirty="0"/>
              <a:t>ve monoton işlerde daha başarılıdırlar.</a:t>
            </a:r>
          </a:p>
          <a:p>
            <a:r>
              <a:rPr lang="tr-TR" dirty="0" smtClean="0"/>
              <a:t>Problem </a:t>
            </a:r>
            <a:r>
              <a:rPr lang="tr-TR" dirty="0"/>
              <a:t>çözme sürecinde konsantre olabilmek için sessizliğe, çalışırken rahatsız edilmemeye, gereksinim duyarlar.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12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Dışadönük Bireylerin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Performans testlerinde daha hızlı ancak daha fazla hata yapmaktadırlar.</a:t>
            </a:r>
          </a:p>
          <a:p>
            <a:r>
              <a:rPr lang="tr-TR" dirty="0" err="1" smtClean="0"/>
              <a:t>Uyarımların</a:t>
            </a:r>
            <a:r>
              <a:rPr lang="tr-TR" dirty="0" smtClean="0"/>
              <a:t> </a:t>
            </a:r>
            <a:r>
              <a:rPr lang="tr-TR" dirty="0"/>
              <a:t>görece yoğun olduğu durumlarda daha başarılıdırlar.</a:t>
            </a:r>
          </a:p>
          <a:p>
            <a:r>
              <a:rPr lang="tr-TR" dirty="0" smtClean="0"/>
              <a:t>Problem </a:t>
            </a:r>
            <a:r>
              <a:rPr lang="tr-TR" dirty="0"/>
              <a:t>çözerken diğer kişilerin görüşlerini öğrenmeye, iletişim kurmaya ve konuyu onlarla tartışmaya gereksinim duyarlar.</a:t>
            </a:r>
          </a:p>
          <a:p>
            <a:r>
              <a:rPr lang="tr-TR" dirty="0" smtClean="0"/>
              <a:t>Satış</a:t>
            </a:r>
            <a:r>
              <a:rPr lang="tr-TR" dirty="0"/>
              <a:t>, halkla ilişkiler, oyunculuk, otel ve restoran yöneticiliği gibi mesleklere daha yönelimlidirler.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15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5369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Meslek Değerleri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419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4112369"/>
            <a:ext cx="3814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0882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880320" cy="166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69" y="4005065"/>
            <a:ext cx="3810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4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Meslek Değerleri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Bir </a:t>
            </a:r>
            <a:r>
              <a:rPr lang="tr-TR" dirty="0"/>
              <a:t>mesleğe girme sonucunda o mesleğin </a:t>
            </a:r>
            <a:r>
              <a:rPr lang="tr-TR" dirty="0" smtClean="0"/>
              <a:t>getirilerinden elde </a:t>
            </a:r>
            <a:r>
              <a:rPr lang="tr-TR" dirty="0"/>
              <a:t>edilen doyumdur.</a:t>
            </a:r>
          </a:p>
          <a:p>
            <a:r>
              <a:rPr lang="tr-TR" dirty="0" smtClean="0"/>
              <a:t>Meslek </a:t>
            </a:r>
            <a:r>
              <a:rPr lang="tr-TR" dirty="0"/>
              <a:t>değerleri, bir mesleği birey için </a:t>
            </a:r>
            <a:r>
              <a:rPr lang="tr-TR" dirty="0" smtClean="0"/>
              <a:t>değerli kılan </a:t>
            </a:r>
            <a:r>
              <a:rPr lang="tr-TR" dirty="0"/>
              <a:t>özelliklerin, bir başka ifade ile bir meslekten beklenen doyum türlerinin sıralaması anlamına gelir.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79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11122" r="12824" b="9438"/>
          <a:stretch/>
        </p:blipFill>
        <p:spPr bwMode="auto">
          <a:xfrm>
            <a:off x="585442" y="980729"/>
            <a:ext cx="7946997" cy="461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15825" r="11291" b="13205"/>
          <a:stretch/>
        </p:blipFill>
        <p:spPr bwMode="auto">
          <a:xfrm>
            <a:off x="323528" y="884542"/>
            <a:ext cx="8208912" cy="54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4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dirty="0"/>
              <a:t>Ders </a:t>
            </a:r>
            <a:r>
              <a:rPr lang="tr-TR" dirty="0" smtClean="0"/>
              <a:t>seçim sürecinde;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İlgi, yetenek ve mesleki değer kavramı (20.11.2022)</a:t>
            </a:r>
          </a:p>
          <a:p>
            <a:r>
              <a:rPr lang="tr-TR" dirty="0" smtClean="0"/>
              <a:t>2. </a:t>
            </a:r>
            <a:r>
              <a:rPr lang="tr-TR" dirty="0" smtClean="0"/>
              <a:t>Akademik Benlik Kavramı </a:t>
            </a:r>
            <a:r>
              <a:rPr lang="tr-TR" dirty="0" smtClean="0"/>
              <a:t>Ölçeği </a:t>
            </a:r>
            <a:r>
              <a:rPr lang="tr-TR" dirty="0" smtClean="0"/>
              <a:t>uygulamaları </a:t>
            </a:r>
            <a:r>
              <a:rPr lang="tr-TR" dirty="0" smtClean="0"/>
              <a:t>(3 Aralık 2022)</a:t>
            </a:r>
          </a:p>
          <a:p>
            <a:r>
              <a:rPr lang="tr-TR" dirty="0" smtClean="0"/>
              <a:t>3. Öğrencilerin branş öğretmenleri ile görüşmesi(Aralık </a:t>
            </a:r>
            <a:r>
              <a:rPr lang="tr-TR" dirty="0" smtClean="0"/>
              <a:t>2022)</a:t>
            </a:r>
            <a:endParaRPr lang="tr-TR" dirty="0" smtClean="0"/>
          </a:p>
          <a:p>
            <a:r>
              <a:rPr lang="tr-TR" dirty="0" smtClean="0"/>
              <a:t>4. Formların  </a:t>
            </a:r>
            <a:r>
              <a:rPr lang="tr-TR" smtClean="0"/>
              <a:t>doldurulması </a:t>
            </a:r>
            <a:r>
              <a:rPr lang="tr-TR" smtClean="0"/>
              <a:t>(31 Aralık 2022tarihine </a:t>
            </a:r>
            <a:r>
              <a:rPr lang="tr-TR" dirty="0" smtClean="0"/>
              <a:t>kadar)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17693" r="13549" b="11867"/>
          <a:stretch/>
        </p:blipFill>
        <p:spPr bwMode="auto">
          <a:xfrm>
            <a:off x="251520" y="986944"/>
            <a:ext cx="8136904" cy="517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10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25567" r="12683" b="25281"/>
          <a:stretch/>
        </p:blipFill>
        <p:spPr bwMode="auto">
          <a:xfrm>
            <a:off x="251521" y="1340768"/>
            <a:ext cx="7632847" cy="34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4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	</a:t>
            </a:r>
            <a:br>
              <a:rPr lang="tr-TR" dirty="0"/>
            </a:b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67544" y="764704"/>
            <a:ext cx="7614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dirty="0" smtClean="0"/>
              <a:t>SED</a:t>
            </a:r>
          </a:p>
          <a:p>
            <a:endParaRPr lang="tr-TR" b="1" dirty="0"/>
          </a:p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Ailenin </a:t>
            </a:r>
            <a:r>
              <a:rPr lang="tr-TR" dirty="0"/>
              <a:t>sosyal düzeyi ve ekonomik olanakları çocukların eğitim hedeflerinin belirlenmesinde önemli bir faktördür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Yüksek </a:t>
            </a:r>
            <a:r>
              <a:rPr lang="tr-TR" dirty="0"/>
              <a:t>gelirli aileler </a:t>
            </a:r>
          </a:p>
          <a:p>
            <a:endParaRPr lang="tr-TR" dirty="0" smtClean="0"/>
          </a:p>
          <a:p>
            <a:r>
              <a:rPr lang="tr-TR" dirty="0" smtClean="0"/>
              <a:t>Düşük </a:t>
            </a:r>
            <a:r>
              <a:rPr lang="tr-TR" dirty="0"/>
              <a:t>gelirli aileler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802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Araştırma Bulgusu </a:t>
            </a:r>
            <a:r>
              <a:rPr lang="tr-TR" dirty="0" smtClean="0"/>
              <a:t>(Şengün </a:t>
            </a:r>
            <a:r>
              <a:rPr lang="tr-TR" dirty="0"/>
              <a:t>ve </a:t>
            </a:r>
            <a:r>
              <a:rPr lang="tr-TR" dirty="0" smtClean="0"/>
              <a:t>Pişkin, 2013)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Farklı </a:t>
            </a:r>
            <a:r>
              <a:rPr lang="tr-TR" dirty="0" err="1"/>
              <a:t>sosyo</a:t>
            </a:r>
            <a:r>
              <a:rPr lang="tr-TR" dirty="0"/>
              <a:t>-ekonomik düzeye ait üniversite öğrencilerinin meslek değerlerini araştıran bir çalışmada;</a:t>
            </a:r>
          </a:p>
          <a:p>
            <a:r>
              <a:rPr lang="tr-TR" dirty="0" smtClean="0"/>
              <a:t>Üst </a:t>
            </a:r>
            <a:r>
              <a:rPr lang="tr-TR" dirty="0"/>
              <a:t>SED öğrencilerin “yüksek ücret” ve “statü” değerlerine orta SED öğrencilerden daha fazla önem verdikleri </a:t>
            </a:r>
          </a:p>
          <a:p>
            <a:r>
              <a:rPr lang="tr-TR" dirty="0" smtClean="0"/>
              <a:t>Orta </a:t>
            </a:r>
            <a:r>
              <a:rPr lang="tr-TR" dirty="0"/>
              <a:t>SED öğrencilerinin ise “başkalarına yardım” değerini üst </a:t>
            </a:r>
            <a:r>
              <a:rPr lang="tr-TR" dirty="0" err="1"/>
              <a:t>SED’e</a:t>
            </a:r>
            <a:r>
              <a:rPr lang="tr-TR" dirty="0"/>
              <a:t> ait öğrencilere oranla daha önemli gördükleri belirlenmiştir.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381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Araştırma Bulgusu (Bölükbaş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Bölükbaş tarafından “Yüksek Öğrenimde Program Seçimini Etkileyen </a:t>
            </a:r>
            <a:r>
              <a:rPr lang="tr-TR" dirty="0" err="1"/>
              <a:t>Faktörler”i</a:t>
            </a:r>
            <a:r>
              <a:rPr lang="tr-TR" dirty="0"/>
              <a:t> belirlemek amacıyla yapılan bir araştırmada:</a:t>
            </a:r>
          </a:p>
          <a:p>
            <a:r>
              <a:rPr lang="tr-TR" dirty="0" smtClean="0"/>
              <a:t>Alt </a:t>
            </a:r>
            <a:r>
              <a:rPr lang="tr-TR" dirty="0"/>
              <a:t>gelir grubuna sahip öğrencilerin daha çok sosyal bilimleri, </a:t>
            </a:r>
          </a:p>
          <a:p>
            <a:r>
              <a:rPr lang="tr-TR" dirty="0" smtClean="0"/>
              <a:t>Üst </a:t>
            </a:r>
            <a:r>
              <a:rPr lang="tr-TR" dirty="0"/>
              <a:t>gelir grubundaki öğrencilerin ise daha çok idari bilimler, tıp ve sağlıkla ilgili programları tercih ettikleri saptanmıştır. </a:t>
            </a:r>
          </a:p>
          <a:p>
            <a:r>
              <a:rPr lang="tr-TR" dirty="0" smtClean="0"/>
              <a:t>Bu </a:t>
            </a:r>
            <a:r>
              <a:rPr lang="tr-TR" dirty="0"/>
              <a:t>çalışmada ayrıca, </a:t>
            </a:r>
            <a:r>
              <a:rPr lang="tr-TR" dirty="0" smtClean="0"/>
              <a:t>anne-babalarının eğitim </a:t>
            </a:r>
            <a:r>
              <a:rPr lang="tr-TR" dirty="0"/>
              <a:t>düzeyi lise ya da daha </a:t>
            </a:r>
            <a:r>
              <a:rPr lang="tr-TR" dirty="0" smtClean="0"/>
              <a:t>düşük olan </a:t>
            </a:r>
            <a:r>
              <a:rPr lang="tr-TR" dirty="0"/>
              <a:t>öğrencilerin sosyal bilimleri, </a:t>
            </a:r>
          </a:p>
          <a:p>
            <a:r>
              <a:rPr lang="tr-TR" dirty="0" smtClean="0"/>
              <a:t>Anne-babalarının eğitim </a:t>
            </a:r>
            <a:r>
              <a:rPr lang="tr-TR" dirty="0"/>
              <a:t>düzeyi üniversite olan öğrencilerin ise tıp, sağlık ve idari bilimleri tercih ettikleri bulgusuna ulaşılmıştır.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7469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Aile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Araştırma bulguları, çocukların meslek seçimi üzerinde en etkili kurumun aile, en etkili kişilerin ise </a:t>
            </a:r>
            <a:r>
              <a:rPr lang="tr-TR" dirty="0" smtClean="0"/>
              <a:t>anne-babalar olduğunu </a:t>
            </a:r>
            <a:r>
              <a:rPr lang="tr-TR" dirty="0"/>
              <a:t>göstermektedir.</a:t>
            </a:r>
          </a:p>
          <a:p>
            <a:r>
              <a:rPr lang="tr-TR" dirty="0" smtClean="0"/>
              <a:t>Anne-babalar</a:t>
            </a:r>
            <a:r>
              <a:rPr lang="tr-TR" dirty="0"/>
              <a:t>;</a:t>
            </a:r>
          </a:p>
          <a:p>
            <a:r>
              <a:rPr lang="tr-TR" dirty="0" smtClean="0"/>
              <a:t>Kalıtımsal </a:t>
            </a:r>
            <a:r>
              <a:rPr lang="tr-TR" dirty="0"/>
              <a:t>donanım </a:t>
            </a:r>
          </a:p>
          <a:p>
            <a:r>
              <a:rPr lang="tr-TR" dirty="0" smtClean="0"/>
              <a:t>Aşılanan </a:t>
            </a:r>
            <a:r>
              <a:rPr lang="tr-TR" dirty="0"/>
              <a:t>değerler ve</a:t>
            </a:r>
          </a:p>
          <a:p>
            <a:r>
              <a:rPr lang="tr-TR" dirty="0" smtClean="0"/>
              <a:t>Sağlanan </a:t>
            </a:r>
            <a:r>
              <a:rPr lang="tr-TR" dirty="0"/>
              <a:t>olanaklar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706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Cinsiyet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Kadınların ev dışında çalışmaları yeni bir olgudur.</a:t>
            </a:r>
          </a:p>
          <a:p>
            <a:r>
              <a:rPr lang="tr-TR" dirty="0" smtClean="0"/>
              <a:t>Eğitimli </a:t>
            </a:r>
            <a:r>
              <a:rPr lang="tr-TR" dirty="0"/>
              <a:t>kadınların çoğu ev kadınlığı ile uzlaşabilecek mesleklere yönelmektedirler.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296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İlgi </a:t>
            </a:r>
            <a:r>
              <a:rPr lang="tr-TR" dirty="0"/>
              <a:t>ve Cinsiyet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Kültürler bazı faaliyetleri birinci derecede erkeklere, bazılarını ise kadınlara özgü saymaktadır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Kadınların </a:t>
            </a:r>
            <a:r>
              <a:rPr lang="tr-TR" dirty="0"/>
              <a:t>genellikle</a:t>
            </a:r>
          </a:p>
          <a:p>
            <a:pPr marL="0" indent="0">
              <a:buNone/>
            </a:pPr>
            <a:r>
              <a:rPr lang="tr-TR" dirty="0" smtClean="0"/>
              <a:t>Sanat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Müzik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Sosyal </a:t>
            </a:r>
            <a:r>
              <a:rPr lang="tr-TR" dirty="0"/>
              <a:t>Hizmet</a:t>
            </a:r>
          </a:p>
          <a:p>
            <a:pPr marL="0" indent="0">
              <a:buNone/>
            </a:pPr>
            <a:r>
              <a:rPr lang="tr-TR" dirty="0" smtClean="0"/>
              <a:t>El </a:t>
            </a:r>
            <a:r>
              <a:rPr lang="tr-TR" dirty="0"/>
              <a:t>işleri</a:t>
            </a:r>
          </a:p>
          <a:p>
            <a:pPr marL="0" indent="0">
              <a:buNone/>
            </a:pPr>
            <a:r>
              <a:rPr lang="tr-TR" dirty="0" smtClean="0"/>
              <a:t>Büro </a:t>
            </a:r>
            <a:r>
              <a:rPr lang="tr-TR" dirty="0"/>
              <a:t>İşleri</a:t>
            </a:r>
          </a:p>
          <a:p>
            <a:r>
              <a:rPr lang="tr-TR" dirty="0" smtClean="0"/>
              <a:t>Erkekleri </a:t>
            </a:r>
            <a:r>
              <a:rPr lang="tr-TR" dirty="0"/>
              <a:t>ise</a:t>
            </a:r>
          </a:p>
          <a:p>
            <a:pPr marL="0" indent="0">
              <a:buNone/>
            </a:pPr>
            <a:r>
              <a:rPr lang="tr-TR" dirty="0" smtClean="0"/>
              <a:t>Bilim-teknik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Yönetim </a:t>
            </a:r>
            <a:endParaRPr lang="tr-TR" dirty="0"/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3204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030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Kız ve Erkeklerin İlgileri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 smtClean="0"/>
              <a:t>Kuzgun </a:t>
            </a:r>
            <a:r>
              <a:rPr lang="tr-TR" dirty="0"/>
              <a:t>tarafından liselerinde yapılan bir araştırmada;</a:t>
            </a:r>
          </a:p>
          <a:p>
            <a:pPr marL="0" indent="0">
              <a:buNone/>
            </a:pPr>
            <a:r>
              <a:rPr lang="tr-TR" dirty="0" smtClean="0"/>
              <a:t>Kızların sadece </a:t>
            </a:r>
            <a:r>
              <a:rPr lang="tr-TR" dirty="0"/>
              <a:t>sosyal hizmet ilgisi yönünden erkeklerden yüksek puan aldığı, </a:t>
            </a:r>
          </a:p>
          <a:p>
            <a:pPr marL="0" indent="0">
              <a:buNone/>
            </a:pPr>
            <a:r>
              <a:rPr lang="tr-TR" dirty="0" smtClean="0"/>
              <a:t>Erkeklerin ise </a:t>
            </a:r>
            <a:r>
              <a:rPr lang="tr-TR" dirty="0"/>
              <a:t>mekanik ve bilim </a:t>
            </a:r>
            <a:r>
              <a:rPr lang="tr-TR" dirty="0" smtClean="0"/>
              <a:t>ilgisi yönünden </a:t>
            </a:r>
            <a:r>
              <a:rPr lang="tr-TR" dirty="0"/>
              <a:t>kızlardan daha yüksek puan aldığı görülmüştür.</a:t>
            </a:r>
          </a:p>
          <a:p>
            <a:pPr marL="0" indent="0">
              <a:buNone/>
            </a:pPr>
            <a:r>
              <a:rPr lang="tr-TR" dirty="0" smtClean="0"/>
              <a:t>Kız </a:t>
            </a:r>
            <a:r>
              <a:rPr lang="tr-TR" dirty="0"/>
              <a:t>ve erkeklerin ilgilerinde gözlenen bu farklılıkların daha çok eğitimden kaynaklandığı söylenebilir.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141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Holland’ınTipolojisi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Erkekler</a:t>
            </a:r>
          </a:p>
          <a:p>
            <a:pPr marL="0" indent="0">
              <a:buNone/>
            </a:pPr>
            <a:r>
              <a:rPr lang="tr-TR" dirty="0" smtClean="0"/>
              <a:t>Girişimci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Araştırmacı</a:t>
            </a:r>
            <a:endParaRPr lang="tr-TR" dirty="0"/>
          </a:p>
          <a:p>
            <a:pPr marL="0" indent="0">
              <a:buNone/>
            </a:pPr>
            <a:r>
              <a:rPr lang="tr-TR" dirty="0" err="1" smtClean="0"/>
              <a:t>Realistik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Kadınlar</a:t>
            </a:r>
          </a:p>
          <a:p>
            <a:pPr marL="0" indent="0">
              <a:buNone/>
            </a:pPr>
            <a:r>
              <a:rPr lang="tr-TR" dirty="0" smtClean="0"/>
              <a:t>Sosyal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Yaratıcı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Düzenli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037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b="1" dirty="0"/>
              <a:t>Kariyer Gelişim Sürecini Etkileyen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Psikolojik Faktörler: yetenek, ilgi, kişilik, değerler</a:t>
            </a:r>
          </a:p>
          <a:p>
            <a:r>
              <a:rPr lang="tr-TR" dirty="0" smtClean="0"/>
              <a:t>Sosyolojik </a:t>
            </a:r>
            <a:r>
              <a:rPr lang="tr-TR" dirty="0"/>
              <a:t>Faktörler: aile, SED</a:t>
            </a:r>
          </a:p>
          <a:p>
            <a:r>
              <a:rPr lang="tr-TR" dirty="0" smtClean="0"/>
              <a:t>Cinsiyet</a:t>
            </a:r>
            <a:endParaRPr lang="tr-TR" dirty="0"/>
          </a:p>
          <a:p>
            <a:r>
              <a:rPr lang="tr-TR" dirty="0" smtClean="0"/>
              <a:t>Ekonomik </a:t>
            </a:r>
            <a:r>
              <a:rPr lang="tr-TR" dirty="0"/>
              <a:t>Ve Politik Faktörler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52839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en-US" dirty="0"/>
              <a:t>ABD (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Yetenek</a:t>
            </a:r>
            <a:r>
              <a:rPr lang="en-US" dirty="0"/>
              <a:t> Test </a:t>
            </a:r>
            <a:r>
              <a:rPr lang="en-US" dirty="0" err="1"/>
              <a:t>Bataryası</a:t>
            </a:r>
            <a:r>
              <a:rPr lang="en-US" dirty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ABD Çalışma Bakanlığının Genel Yetenek Test Bataryasını uyguladığı araştırmalarda </a:t>
            </a:r>
          </a:p>
          <a:p>
            <a:pPr marL="0" indent="0">
              <a:buNone/>
            </a:pPr>
            <a:r>
              <a:rPr lang="tr-TR" dirty="0" smtClean="0"/>
              <a:t>Erkekler </a:t>
            </a:r>
            <a:r>
              <a:rPr lang="tr-TR" dirty="0"/>
              <a:t>uzay ilişkilerini görebilme alt testinde, </a:t>
            </a:r>
          </a:p>
          <a:p>
            <a:pPr marL="0" indent="0">
              <a:buNone/>
            </a:pPr>
            <a:r>
              <a:rPr lang="tr-TR" dirty="0" smtClean="0"/>
              <a:t>Kadınlar </a:t>
            </a:r>
            <a:r>
              <a:rPr lang="tr-TR" dirty="0"/>
              <a:t>ise;</a:t>
            </a:r>
          </a:p>
          <a:p>
            <a:pPr marL="0" indent="0">
              <a:buNone/>
            </a:pPr>
            <a:r>
              <a:rPr lang="tr-TR" dirty="0" smtClean="0"/>
              <a:t>El-göz </a:t>
            </a:r>
            <a:r>
              <a:rPr lang="tr-TR" dirty="0"/>
              <a:t>koordinasyonu, </a:t>
            </a:r>
          </a:p>
          <a:p>
            <a:pPr marL="0" indent="0">
              <a:buNone/>
            </a:pPr>
            <a:r>
              <a:rPr lang="tr-TR" dirty="0" smtClean="0"/>
              <a:t>Büro </a:t>
            </a:r>
            <a:r>
              <a:rPr lang="tr-TR" dirty="0"/>
              <a:t>yeteneği ve </a:t>
            </a:r>
          </a:p>
          <a:p>
            <a:pPr marL="0" indent="0">
              <a:buNone/>
            </a:pPr>
            <a:r>
              <a:rPr lang="tr-TR" dirty="0" smtClean="0"/>
              <a:t>Şekil </a:t>
            </a:r>
            <a:r>
              <a:rPr lang="tr-TR" dirty="0"/>
              <a:t>algısı alt testlerinde daha yüksek puan almışlardır.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7236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Türkiye (Kuzgun)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Kızların ayrıntıları algılamada,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Erkeklerin ise </a:t>
            </a:r>
            <a:r>
              <a:rPr lang="tr-TR" dirty="0"/>
              <a:t>mekanik ilişkileri görme gücü bakımından üstün oldukları bulgusuna ulaşmıştır.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045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D) Ekonomik ve Politik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Piyasaların </a:t>
            </a:r>
            <a:r>
              <a:rPr lang="tr-TR" dirty="0"/>
              <a:t>arz ve talep dengesi</a:t>
            </a:r>
          </a:p>
          <a:p>
            <a:r>
              <a:rPr lang="tr-TR" dirty="0" smtClean="0"/>
              <a:t>Yasal </a:t>
            </a:r>
            <a:r>
              <a:rPr lang="tr-TR" dirty="0"/>
              <a:t>zorunlulukların bazı mesleklere olan talebi ortaya çıkarması</a:t>
            </a:r>
          </a:p>
          <a:p>
            <a:r>
              <a:rPr lang="tr-TR" dirty="0" smtClean="0"/>
              <a:t>Mesleklerin </a:t>
            </a:r>
            <a:r>
              <a:rPr lang="tr-TR" dirty="0"/>
              <a:t>sertifikalandırılma zorunluluğu</a:t>
            </a:r>
          </a:p>
          <a:p>
            <a:r>
              <a:rPr lang="tr-TR" dirty="0" smtClean="0"/>
              <a:t>Politik </a:t>
            </a:r>
            <a:r>
              <a:rPr lang="tr-TR" dirty="0"/>
              <a:t>faktörler </a:t>
            </a:r>
          </a:p>
          <a:p>
            <a:r>
              <a:rPr lang="tr-TR" dirty="0" smtClean="0"/>
              <a:t>Ekonomik </a:t>
            </a:r>
            <a:r>
              <a:rPr lang="tr-TR" dirty="0"/>
              <a:t>düzeyin alınan eğitimi, eğitimin kariyer gelişimi etkilemesi</a:t>
            </a:r>
          </a:p>
          <a:p>
            <a:r>
              <a:rPr lang="tr-TR" dirty="0" smtClean="0"/>
              <a:t>Ülkenin </a:t>
            </a:r>
            <a:r>
              <a:rPr lang="tr-TR" dirty="0"/>
              <a:t>ya da bölgenin içinde bulunduğu ekonomik durum ve işgücü piyasalarının büyüklüğü.</a:t>
            </a:r>
          </a:p>
          <a:p>
            <a:r>
              <a:rPr lang="tr-TR" dirty="0" smtClean="0"/>
              <a:t>Teknolojik </a:t>
            </a:r>
            <a:r>
              <a:rPr lang="tr-TR" dirty="0"/>
              <a:t>gelişmelerin istihdamı biçimlendirmesi</a:t>
            </a:r>
          </a:p>
          <a:p>
            <a:r>
              <a:rPr lang="tr-TR" dirty="0" smtClean="0"/>
              <a:t>Çalışma </a:t>
            </a:r>
            <a:r>
              <a:rPr lang="tr-TR" dirty="0"/>
              <a:t>hayatına atılan kadınların işgücü piyasalarındaki nicel ve nitel konumlarının her geçen gün daha da yükselmesi</a:t>
            </a:r>
          </a:p>
          <a:p>
            <a:r>
              <a:rPr lang="tr-TR" dirty="0" smtClean="0"/>
              <a:t>Nüfus </a:t>
            </a:r>
            <a:r>
              <a:rPr lang="tr-TR" dirty="0"/>
              <a:t>hareketliliği ve göç olgusu</a:t>
            </a:r>
          </a:p>
          <a:p>
            <a:r>
              <a:rPr lang="tr-TR" dirty="0" smtClean="0"/>
              <a:t>Sürekli </a:t>
            </a:r>
            <a:r>
              <a:rPr lang="tr-TR" dirty="0"/>
              <a:t>eğitime duyulan ihtiyacın artması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266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/>
              <a:t>A</a:t>
            </a:r>
            <a:r>
              <a:rPr lang="tr-TR" b="1" dirty="0"/>
              <a:t>) Psikolojik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a</a:t>
            </a:r>
            <a:r>
              <a:rPr lang="tr-TR" b="1" dirty="0"/>
              <a:t>) Yetenek</a:t>
            </a:r>
            <a:endParaRPr lang="tr-TR" dirty="0"/>
          </a:p>
          <a:p>
            <a:r>
              <a:rPr lang="tr-TR" dirty="0" smtClean="0"/>
              <a:t>Çeşitli </a:t>
            </a:r>
            <a:r>
              <a:rPr lang="tr-TR" dirty="0"/>
              <a:t>alanlarda sergilenebilen </a:t>
            </a:r>
            <a:r>
              <a:rPr lang="tr-TR" b="1" dirty="0"/>
              <a:t>performans kapasitesi. </a:t>
            </a:r>
            <a:endParaRPr lang="tr-TR" dirty="0"/>
          </a:p>
          <a:p>
            <a:r>
              <a:rPr lang="tr-TR" dirty="0" smtClean="0"/>
              <a:t>Öğrenme </a:t>
            </a:r>
            <a:r>
              <a:rPr lang="tr-TR" dirty="0"/>
              <a:t>gücü </a:t>
            </a:r>
          </a:p>
          <a:p>
            <a:r>
              <a:rPr lang="tr-TR" dirty="0" smtClean="0"/>
              <a:t>Bir </a:t>
            </a:r>
            <a:r>
              <a:rPr lang="tr-TR" dirty="0"/>
              <a:t>iş, görev ya da faaliyeti diğer insanlara göre daha başarılı ve daha hızlı bir şekilde yapabilme yetisi.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243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Yetenek</a:t>
            </a:r>
            <a:r>
              <a:rPr lang="tr-TR" b="1" dirty="0"/>
              <a:t>* (Kuzgun, 2008)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i="1" dirty="0"/>
              <a:t>Her hangi bir davranışı (bilgi veya beceriyi) öğrenebilmek için doğuştan sahip olunan gizilgücün (</a:t>
            </a:r>
            <a:r>
              <a:rPr lang="tr-TR" b="1" i="1" dirty="0"/>
              <a:t>kapasitenin</a:t>
            </a:r>
            <a:r>
              <a:rPr lang="tr-TR" i="1" dirty="0"/>
              <a:t>) çevre ile etkileşim sonucu geliştirilmiş ve yeni öğrenmeler için hazır hale getirilmiş kısmı” </a:t>
            </a:r>
            <a:endParaRPr lang="tr-TR" dirty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998218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Yeteneğin Özelliği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Yetenek zamanla geliştirilebilir</a:t>
            </a:r>
          </a:p>
          <a:p>
            <a:r>
              <a:rPr lang="tr-TR" dirty="0" smtClean="0"/>
              <a:t>Yetenek </a:t>
            </a:r>
            <a:r>
              <a:rPr lang="tr-TR" dirty="0"/>
              <a:t>görece durağanlık gösterir (kararlıdır)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14500"/>
            <a:ext cx="3888432" cy="38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5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4018458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 smtClean="0"/>
              <a:t>Beceri; </a:t>
            </a:r>
            <a:r>
              <a:rPr lang="tr-TR" dirty="0"/>
              <a:t/>
            </a:r>
            <a:br>
              <a:rPr lang="tr-TR" dirty="0"/>
            </a:br>
            <a:r>
              <a:rPr lang="tr-TR" sz="2700" i="1" dirty="0"/>
              <a:t>Beceri</a:t>
            </a:r>
            <a:r>
              <a:rPr lang="tr-TR" sz="2700" dirty="0"/>
              <a:t>, bireyin bilişsel, </a:t>
            </a:r>
            <a:r>
              <a:rPr lang="tr-TR" sz="2700" dirty="0" err="1" smtClean="0"/>
              <a:t>psikomotor</a:t>
            </a:r>
            <a:r>
              <a:rPr lang="tr-TR" sz="2700" dirty="0" smtClean="0"/>
              <a:t> ya </a:t>
            </a:r>
            <a:r>
              <a:rPr lang="tr-TR" sz="2700" dirty="0"/>
              <a:t>da fiziksel işlev görmesi olarak tanımlanan alanlarda </a:t>
            </a:r>
            <a:r>
              <a:rPr lang="tr-TR" sz="2700" b="1" dirty="0"/>
              <a:t>şu andaki </a:t>
            </a:r>
            <a:r>
              <a:rPr lang="tr-TR" sz="2700" dirty="0"/>
              <a:t>performans düzeyidir.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4008" y="980728"/>
            <a:ext cx="4042792" cy="5145435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r>
              <a:rPr lang="tr-TR" b="1" dirty="0"/>
              <a:t>Yetenek –Beceri </a:t>
            </a:r>
            <a:r>
              <a:rPr lang="tr-TR" b="1" dirty="0" smtClean="0"/>
              <a:t>Farkı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Yetenek, bireyin performansına yansıtacağı </a:t>
            </a:r>
            <a:r>
              <a:rPr lang="tr-TR" b="1" dirty="0" smtClean="0"/>
              <a:t>potansiyel </a:t>
            </a:r>
            <a:r>
              <a:rPr lang="tr-TR" dirty="0" smtClean="0"/>
              <a:t>iken</a:t>
            </a:r>
            <a:r>
              <a:rPr lang="tr-TR" dirty="0"/>
              <a:t>; beceri, bireyin ondan istenen işi </a:t>
            </a:r>
            <a:r>
              <a:rPr lang="tr-TR" b="1" dirty="0"/>
              <a:t>yapabilecek düzeyde olması </a:t>
            </a:r>
            <a:r>
              <a:rPr lang="tr-TR" dirty="0"/>
              <a:t>anlamına gelir.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Bir </a:t>
            </a:r>
            <a:r>
              <a:rPr lang="tr-TR" dirty="0"/>
              <a:t>başka ifade ile beceri; potansiyel, ilgi ve koşulların etkileşimi sonucunda gelinen noktayı gösterir. 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28726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b) İlgi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Bir </a:t>
            </a:r>
            <a:r>
              <a:rPr lang="tr-TR" dirty="0"/>
              <a:t>etkinliğin özünden elde edilen doyum.</a:t>
            </a:r>
          </a:p>
          <a:p>
            <a:r>
              <a:rPr lang="tr-TR" dirty="0" smtClean="0"/>
              <a:t>belli </a:t>
            </a:r>
            <a:r>
              <a:rPr lang="tr-TR" dirty="0"/>
              <a:t>faaliyetlere isteyerek yönelme, </a:t>
            </a:r>
          </a:p>
          <a:p>
            <a:r>
              <a:rPr lang="tr-TR" dirty="0" smtClean="0"/>
              <a:t>bu </a:t>
            </a:r>
            <a:r>
              <a:rPr lang="tr-TR" dirty="0"/>
              <a:t>faaliyetleri kısıtlayıcı koşullar altında bile başka faaliyetlere tercih etme ve </a:t>
            </a:r>
          </a:p>
          <a:p>
            <a:r>
              <a:rPr lang="tr-TR" dirty="0" smtClean="0"/>
              <a:t>bu </a:t>
            </a:r>
            <a:r>
              <a:rPr lang="tr-TR" dirty="0"/>
              <a:t>faaliyetleri yaparken yorgunluk yerine </a:t>
            </a:r>
            <a:r>
              <a:rPr lang="tr-TR" dirty="0" err="1"/>
              <a:t>dinlenmişlik</a:t>
            </a:r>
            <a:r>
              <a:rPr lang="tr-TR" dirty="0"/>
              <a:t>, bıkkınlık yerine devam etme isteği duyma durumlarında varlığına hükmettiğimiz bir iç uyarıcıdır.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38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Bazı ilgi türleri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Temel </a:t>
            </a:r>
            <a:r>
              <a:rPr lang="tr-TR" dirty="0"/>
              <a:t>Bilim İlgisi</a:t>
            </a:r>
          </a:p>
          <a:p>
            <a:r>
              <a:rPr lang="tr-TR" dirty="0" smtClean="0"/>
              <a:t>Sosyal </a:t>
            </a:r>
            <a:r>
              <a:rPr lang="tr-TR" dirty="0"/>
              <a:t>Bilim İlgisi</a:t>
            </a:r>
          </a:p>
          <a:p>
            <a:r>
              <a:rPr lang="tr-TR" dirty="0" smtClean="0"/>
              <a:t>Canlı </a:t>
            </a:r>
            <a:r>
              <a:rPr lang="tr-TR" dirty="0"/>
              <a:t>Varlık İlgisi</a:t>
            </a:r>
          </a:p>
          <a:p>
            <a:r>
              <a:rPr lang="tr-TR" dirty="0" smtClean="0"/>
              <a:t>Mekanik </a:t>
            </a:r>
            <a:r>
              <a:rPr lang="tr-TR" dirty="0"/>
              <a:t>İlgi</a:t>
            </a:r>
          </a:p>
          <a:p>
            <a:r>
              <a:rPr lang="tr-TR" dirty="0" smtClean="0"/>
              <a:t>İkna </a:t>
            </a:r>
            <a:r>
              <a:rPr lang="tr-TR" dirty="0"/>
              <a:t>İlgisi</a:t>
            </a:r>
          </a:p>
          <a:p>
            <a:r>
              <a:rPr lang="tr-TR" dirty="0" smtClean="0"/>
              <a:t>Ticaret </a:t>
            </a:r>
            <a:r>
              <a:rPr lang="tr-TR" dirty="0"/>
              <a:t>İlgisi</a:t>
            </a:r>
          </a:p>
          <a:p>
            <a:r>
              <a:rPr lang="tr-TR" dirty="0" smtClean="0"/>
              <a:t>İş </a:t>
            </a:r>
            <a:r>
              <a:rPr lang="tr-TR" dirty="0"/>
              <a:t>Ayrıntıları İlgisi</a:t>
            </a:r>
          </a:p>
          <a:p>
            <a:r>
              <a:rPr lang="tr-TR" dirty="0" smtClean="0"/>
              <a:t>Edebiyat </a:t>
            </a:r>
            <a:r>
              <a:rPr lang="tr-TR" dirty="0"/>
              <a:t>İlgisi</a:t>
            </a:r>
          </a:p>
          <a:p>
            <a:r>
              <a:rPr lang="tr-TR" dirty="0" smtClean="0"/>
              <a:t>Güzel </a:t>
            </a:r>
            <a:r>
              <a:rPr lang="tr-TR" dirty="0"/>
              <a:t>Sanatlar İlgisi</a:t>
            </a:r>
          </a:p>
          <a:p>
            <a:r>
              <a:rPr lang="tr-TR" dirty="0" smtClean="0"/>
              <a:t>Müzik </a:t>
            </a:r>
            <a:r>
              <a:rPr lang="tr-TR" dirty="0"/>
              <a:t>İlgisi</a:t>
            </a:r>
          </a:p>
          <a:p>
            <a:r>
              <a:rPr lang="tr-TR" dirty="0" smtClean="0"/>
              <a:t>Sosyal </a:t>
            </a:r>
            <a:r>
              <a:rPr lang="tr-TR" dirty="0"/>
              <a:t>Yardım İlgisi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58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886</Words>
  <Application>Microsoft Office PowerPoint</Application>
  <PresentationFormat>Ekran Gösterisi (4:3)</PresentationFormat>
  <Paragraphs>186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Calibri</vt:lpstr>
      <vt:lpstr>Constantia</vt:lpstr>
      <vt:lpstr>Wingdings 2</vt:lpstr>
      <vt:lpstr>Akış</vt:lpstr>
      <vt:lpstr>DERS SEÇİM SÜRECİ</vt:lpstr>
      <vt:lpstr>Ders seçim sürecinde;  </vt:lpstr>
      <vt:lpstr> Kariyer Gelişim Sürecini Etkileyen Faktörler</vt:lpstr>
      <vt:lpstr>A) Psikolojik Faktörler</vt:lpstr>
      <vt:lpstr>Yetenek* (Kuzgun, 2008)</vt:lpstr>
      <vt:lpstr> Yeteneğin Özelliği</vt:lpstr>
      <vt:lpstr> Beceri;  Beceri, bireyin bilişsel, psikomotor ya da fiziksel işlev görmesi olarak tanımlanan alanlarda şu andaki performans düzeyidir.  </vt:lpstr>
      <vt:lpstr> b) İlgi</vt:lpstr>
      <vt:lpstr> Bazı ilgi türleri </vt:lpstr>
      <vt:lpstr> Yetenek –İlgi Farkı</vt:lpstr>
      <vt:lpstr> c) Kişilik Özellikleri</vt:lpstr>
      <vt:lpstr>Holland Kişilik Tipleri Kuramı (Holland, 1997)</vt:lpstr>
      <vt:lpstr>PowerPoint Sunusu</vt:lpstr>
      <vt:lpstr> İçedönük Bireylerin Özellikleri</vt:lpstr>
      <vt:lpstr> Dışadönük Bireylerin Özellikleri</vt:lpstr>
      <vt:lpstr> Meslek Değerleri</vt:lpstr>
      <vt:lpstr> Meslek Değerleri</vt:lpstr>
      <vt:lpstr>PowerPoint Sunusu</vt:lpstr>
      <vt:lpstr>PowerPoint Sunusu</vt:lpstr>
      <vt:lpstr>PowerPoint Sunusu</vt:lpstr>
      <vt:lpstr>PowerPoint Sunusu</vt:lpstr>
      <vt:lpstr>          </vt:lpstr>
      <vt:lpstr>Araştırma Bulgusu (Şengün ve Pişkin, 2013) </vt:lpstr>
      <vt:lpstr> Araştırma Bulgusu (Bölükbaş</vt:lpstr>
      <vt:lpstr> Aile</vt:lpstr>
      <vt:lpstr> Cinsiyet</vt:lpstr>
      <vt:lpstr> İlgi ve Cinsiyet </vt:lpstr>
      <vt:lpstr>Kız ve Erkeklerin İlgileri </vt:lpstr>
      <vt:lpstr> Holland’ınTipolojisi</vt:lpstr>
      <vt:lpstr> ABD (Genel Yetenek Test Bataryası)</vt:lpstr>
      <vt:lpstr> Türkiye (Kuzgun)</vt:lpstr>
      <vt:lpstr> D) Ekonomik ve Politik Faktörler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SEÇİMİ</dc:title>
  <dc:creator>user</dc:creator>
  <cp:lastModifiedBy>Windows Kullanıcısı</cp:lastModifiedBy>
  <cp:revision>15</cp:revision>
  <dcterms:created xsi:type="dcterms:W3CDTF">2020-11-18T19:55:32Z</dcterms:created>
  <dcterms:modified xsi:type="dcterms:W3CDTF">2022-12-06T09:20:23Z</dcterms:modified>
</cp:coreProperties>
</file>