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9" r:id="rId1"/>
  </p:sldMasterIdLst>
  <p:sldIdLst>
    <p:sldId id="256" r:id="rId2"/>
    <p:sldId id="257" r:id="rId3"/>
    <p:sldId id="258" r:id="rId4"/>
    <p:sldId id="259" r:id="rId5"/>
    <p:sldId id="260" r:id="rId6"/>
    <p:sldId id="261" r:id="rId7"/>
    <p:sldId id="262" r:id="rId8"/>
    <p:sldId id="263" r:id="rId9"/>
    <p:sldId id="264" r:id="rId10"/>
    <p:sldId id="265" r:id="rId11"/>
    <p:sldId id="276" r:id="rId12"/>
    <p:sldId id="277" r:id="rId13"/>
    <p:sldId id="278" r:id="rId14"/>
    <p:sldId id="266" r:id="rId15"/>
    <p:sldId id="267" r:id="rId16"/>
    <p:sldId id="268" r:id="rId17"/>
    <p:sldId id="269" r:id="rId18"/>
    <p:sldId id="270" r:id="rId19"/>
    <p:sldId id="271" r:id="rId20"/>
    <p:sldId id="272" r:id="rId21"/>
    <p:sldId id="273" r:id="rId22"/>
    <p:sldId id="274" r:id="rId23"/>
    <p:sldId id="275" r:id="rId24"/>
    <p:sldId id="279" r:id="rId25"/>
    <p:sldId id="280" r:id="rId26"/>
    <p:sldId id="281" r:id="rId27"/>
    <p:sldId id="283" r:id="rId28"/>
    <p:sldId id="282"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t>2/1/2021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27219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CBC1C18-307B-4F68-A007-B5B542270E8D}" type="datetimeFigureOut">
              <a:rPr lang="en-US" smtClean="0"/>
              <a:t>2/1/2021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1456135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CBC1C18-307B-4F68-A007-B5B542270E8D}" type="datetimeFigureOut">
              <a:rPr lang="en-US" smtClean="0"/>
              <a:t>2/1/2021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2640027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3CBC1C18-307B-4F68-A007-B5B542270E8D}" type="datetimeFigureOut">
              <a:rPr lang="en-US" smtClean="0"/>
              <a:t>2/1/2021</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1583690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3CBC1C18-307B-4F68-A007-B5B542270E8D}" type="datetimeFigureOut">
              <a:rPr lang="en-US" smtClean="0"/>
              <a:t>2/1/2021</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9295991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3CBC1C18-307B-4F68-A007-B5B542270E8D}" type="datetimeFigureOut">
              <a:rPr lang="en-US" smtClean="0"/>
              <a:t>2/1/2021</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59415252"/>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2/1/2021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903958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smtClean="0"/>
              <a:t>2/1/2021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72673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2/1/2021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33262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E5059C3-6A89-4494-99FF-5A4D6FFD50EB}" type="datetimeFigureOut">
              <a:rPr lang="en-US" smtClean="0"/>
              <a:t>2/1/2021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9536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2/1/2021</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58135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2/1/2021</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3197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2/1/2021</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66463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D9284-D300-4297-87F7-E791DCC15DB1}" type="datetimeFigureOut">
              <a:rPr lang="en-US" smtClean="0"/>
              <a:t>2/1/2021</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68685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37D525BB-DA17-4BA0-B3C8-3AC3ABC827E6}" type="datetimeFigureOut">
              <a:rPr lang="en-US" smtClean="0"/>
              <a:t>2/1/2021</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86117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16C4C9A-3960-41CF-A4E9-2A8FB932454B}" type="datetimeFigureOut">
              <a:rPr lang="en-US" smtClean="0"/>
              <a:t>2/1/2021</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99566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CBC1C18-307B-4F68-A007-B5B542270E8D}" type="datetimeFigureOut">
              <a:rPr lang="en-US" smtClean="0"/>
              <a:t>2/1/2021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8430172"/>
      </p:ext>
    </p:extLst>
  </p:cSld>
  <p:clrMap bg1="dk1" tx1="lt1" bg2="dk2" tx2="lt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0" r:id="rId11"/>
    <p:sldLayoutId id="2147483871" r:id="rId12"/>
    <p:sldLayoutId id="2147483872" r:id="rId13"/>
    <p:sldLayoutId id="2147483873" r:id="rId14"/>
    <p:sldLayoutId id="2147483874" r:id="rId15"/>
    <p:sldLayoutId id="2147483875"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personeltemin.msb.gov.tr/"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personeltemin.msb.gov.t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FE828E-E73B-4491-9F9B-DE09698F765F}"/>
              </a:ext>
            </a:extLst>
          </p:cNvPr>
          <p:cNvSpPr>
            <a:spLocks noGrp="1"/>
          </p:cNvSpPr>
          <p:nvPr>
            <p:ph type="ctrTitle"/>
          </p:nvPr>
        </p:nvSpPr>
        <p:spPr>
          <a:xfrm>
            <a:off x="2514153" y="3997126"/>
            <a:ext cx="6718623" cy="1629410"/>
          </a:xfrm>
        </p:spPr>
        <p:txBody>
          <a:bodyPr>
            <a:normAutofit fontScale="90000"/>
          </a:bodyPr>
          <a:lstStyle/>
          <a:p>
            <a:pPr algn="ctr"/>
            <a:r>
              <a:rPr lang="tr-TR" dirty="0"/>
              <a:t>ARDA ASLAN </a:t>
            </a:r>
            <a:br>
              <a:rPr lang="tr-TR" dirty="0"/>
            </a:br>
            <a:r>
              <a:rPr lang="tr-TR" dirty="0"/>
              <a:t>Psikolojik Danışman</a:t>
            </a:r>
          </a:p>
        </p:txBody>
      </p:sp>
      <p:sp>
        <p:nvSpPr>
          <p:cNvPr id="3" name="Alt Başlık 2">
            <a:extLst>
              <a:ext uri="{FF2B5EF4-FFF2-40B4-BE49-F238E27FC236}">
                <a16:creationId xmlns:a16="http://schemas.microsoft.com/office/drawing/2014/main" id="{A009D7B4-6A12-4B85-BEF0-85F51D676700}"/>
              </a:ext>
            </a:extLst>
          </p:cNvPr>
          <p:cNvSpPr>
            <a:spLocks noGrp="1"/>
          </p:cNvSpPr>
          <p:nvPr>
            <p:ph type="subTitle" idx="1"/>
          </p:nvPr>
        </p:nvSpPr>
        <p:spPr>
          <a:xfrm>
            <a:off x="1885548" y="999823"/>
            <a:ext cx="5881196" cy="1790030"/>
          </a:xfrm>
        </p:spPr>
        <p:txBody>
          <a:bodyPr>
            <a:noAutofit/>
          </a:bodyPr>
          <a:lstStyle/>
          <a:p>
            <a:pPr algn="ctr"/>
            <a:r>
              <a:rPr lang="tr-TR" sz="4000" dirty="0"/>
              <a:t>2021 MİLLİ SAVUNMA ÜNİVERSİTESİ TANITIMI</a:t>
            </a:r>
          </a:p>
        </p:txBody>
      </p:sp>
    </p:spTree>
    <p:extLst>
      <p:ext uri="{BB962C8B-B14F-4D97-AF65-F5344CB8AC3E}">
        <p14:creationId xmlns:p14="http://schemas.microsoft.com/office/powerpoint/2010/main" val="2777099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DA6E80F-30B8-4FAC-B1DD-444ED34E20B4}"/>
              </a:ext>
            </a:extLst>
          </p:cNvPr>
          <p:cNvSpPr>
            <a:spLocks noGrp="1"/>
          </p:cNvSpPr>
          <p:nvPr>
            <p:ph idx="1"/>
          </p:nvPr>
        </p:nvSpPr>
        <p:spPr>
          <a:xfrm>
            <a:off x="896645" y="390617"/>
            <a:ext cx="10607967" cy="2831977"/>
          </a:xfrm>
        </p:spPr>
        <p:txBody>
          <a:bodyPr/>
          <a:lstStyle/>
          <a:p>
            <a:r>
              <a:rPr lang="tr-TR" dirty="0">
                <a:effectLst/>
                <a:latin typeface="Arial" panose="020B0604020202020204" pitchFamily="34" charset="0"/>
              </a:rPr>
              <a:t>Astsubay Meslek Yüksekokulları için;</a:t>
            </a:r>
          </a:p>
          <a:p>
            <a:r>
              <a:rPr lang="tr-TR" dirty="0">
                <a:effectLst/>
                <a:latin typeface="Arial" panose="020B0604020202020204" pitchFamily="34" charset="0"/>
              </a:rPr>
              <a:t>-Kara Astsubay Meslek Yüksekokulu(Kara Asb. MYO)</a:t>
            </a:r>
          </a:p>
          <a:p>
            <a:r>
              <a:rPr lang="tr-TR" dirty="0">
                <a:effectLst/>
                <a:latin typeface="Arial" panose="020B0604020202020204" pitchFamily="34" charset="0"/>
              </a:rPr>
              <a:t>-Deniz Astsubay Meslek Yüksekokulu(Deniz Asb. MYO)</a:t>
            </a:r>
          </a:p>
          <a:p>
            <a:r>
              <a:rPr lang="tr-TR" dirty="0">
                <a:effectLst/>
                <a:latin typeface="Arial" panose="020B0604020202020204" pitchFamily="34" charset="0"/>
              </a:rPr>
              <a:t>-Hava Astsubay Meslek Yüksekokulu(Hava Asb. MYO)</a:t>
            </a:r>
          </a:p>
          <a:p>
            <a:r>
              <a:rPr lang="tr-TR" dirty="0">
                <a:effectLst/>
                <a:latin typeface="Arial" panose="020B0604020202020204" pitchFamily="34" charset="0"/>
              </a:rPr>
              <a:t>-Sahil Güvenlik(Deniz Astsubay Meslek Yüksekokulunda eğitim görecektir.)</a:t>
            </a:r>
          </a:p>
          <a:p>
            <a:r>
              <a:rPr lang="tr-TR" dirty="0">
                <a:effectLst/>
                <a:latin typeface="Arial" panose="020B0604020202020204" pitchFamily="34" charset="0"/>
              </a:rPr>
              <a:t>-Bando Astsubay Meslek Yüksekokulu(Bando Asb. MYO),(Bu okulu işaretleyecek adaylar müzik yetenek sınavına girecektir.</a:t>
            </a:r>
            <a:endParaRPr lang="tr-TR" dirty="0"/>
          </a:p>
        </p:txBody>
      </p:sp>
    </p:spTree>
    <p:extLst>
      <p:ext uri="{BB962C8B-B14F-4D97-AF65-F5344CB8AC3E}">
        <p14:creationId xmlns:p14="http://schemas.microsoft.com/office/powerpoint/2010/main" val="1473077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C9BD85B-C771-4743-A60C-6AC7DEB4FC00}"/>
              </a:ext>
            </a:extLst>
          </p:cNvPr>
          <p:cNvSpPr>
            <a:spLocks noGrp="1"/>
          </p:cNvSpPr>
          <p:nvPr>
            <p:ph type="title"/>
          </p:nvPr>
        </p:nvSpPr>
        <p:spPr>
          <a:xfrm>
            <a:off x="1003177" y="624110"/>
            <a:ext cx="10501435" cy="1280890"/>
          </a:xfrm>
        </p:spPr>
        <p:txBody>
          <a:bodyPr/>
          <a:lstStyle/>
          <a:p>
            <a:r>
              <a:rPr lang="tr-TR" dirty="0"/>
              <a:t>KARA HARP OKULU</a:t>
            </a:r>
          </a:p>
        </p:txBody>
      </p:sp>
      <p:sp>
        <p:nvSpPr>
          <p:cNvPr id="3" name="İçerik Yer Tutucusu 2">
            <a:extLst>
              <a:ext uri="{FF2B5EF4-FFF2-40B4-BE49-F238E27FC236}">
                <a16:creationId xmlns:a16="http://schemas.microsoft.com/office/drawing/2014/main" id="{EE0D384F-DDE9-4480-BF00-B5854A2FAB6A}"/>
              </a:ext>
            </a:extLst>
          </p:cNvPr>
          <p:cNvSpPr>
            <a:spLocks noGrp="1"/>
          </p:cNvSpPr>
          <p:nvPr>
            <p:ph idx="1"/>
          </p:nvPr>
        </p:nvSpPr>
        <p:spPr>
          <a:xfrm>
            <a:off x="887767" y="2133600"/>
            <a:ext cx="10616845" cy="3777622"/>
          </a:xfrm>
        </p:spPr>
        <p:txBody>
          <a:bodyPr>
            <a:normAutofit fontScale="92500" lnSpcReduction="20000"/>
          </a:bodyPr>
          <a:lstStyle/>
          <a:p>
            <a:r>
              <a:rPr lang="tr-TR" dirty="0"/>
              <a:t>Ankara’ da eğitime devam etmekte olup, eğitim süresi hazırlık sınıfı ile birlikte 5 yıldır.</a:t>
            </a:r>
          </a:p>
          <a:p>
            <a:r>
              <a:rPr lang="tr-TR" dirty="0"/>
              <a:t>Mezun olan öğrencilere subay diploması ile birlikte, bitirmiş olduğu bölüme ait lisans diploması da verilmektedir. Mezun olan Harbiyeliler Türk Silahlı Kuvvetlerinde teğmen rütbesiyle göreve başlamaktadırlar.</a:t>
            </a:r>
          </a:p>
          <a:p>
            <a:r>
              <a:rPr lang="tr-TR" dirty="0"/>
              <a:t>Eğitim verilen lisans programları;</a:t>
            </a:r>
          </a:p>
          <a:p>
            <a:r>
              <a:rPr lang="tr-TR" dirty="0"/>
              <a:t>Bilgisayar Mühendisliği</a:t>
            </a:r>
          </a:p>
          <a:p>
            <a:r>
              <a:rPr lang="tr-TR" dirty="0"/>
              <a:t>Elektronik ve Haberleşme Mühendisliği</a:t>
            </a:r>
          </a:p>
          <a:p>
            <a:r>
              <a:rPr lang="tr-TR" dirty="0"/>
              <a:t>İnşaat Mühendisliği</a:t>
            </a:r>
          </a:p>
          <a:p>
            <a:r>
              <a:rPr lang="tr-TR" dirty="0"/>
              <a:t>Makine Mühendisliği</a:t>
            </a:r>
          </a:p>
          <a:p>
            <a:r>
              <a:rPr lang="tr-TR" dirty="0"/>
              <a:t>Savunma Yönetimi</a:t>
            </a:r>
          </a:p>
          <a:p>
            <a:r>
              <a:rPr lang="tr-TR" dirty="0"/>
              <a:t>Uluslar arası İlişkiler</a:t>
            </a:r>
          </a:p>
          <a:p>
            <a:r>
              <a:rPr lang="tr-TR" dirty="0"/>
              <a:t>Tarih</a:t>
            </a:r>
          </a:p>
        </p:txBody>
      </p:sp>
    </p:spTree>
    <p:extLst>
      <p:ext uri="{BB962C8B-B14F-4D97-AF65-F5344CB8AC3E}">
        <p14:creationId xmlns:p14="http://schemas.microsoft.com/office/powerpoint/2010/main" val="36037060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C9BD85B-C771-4743-A60C-6AC7DEB4FC00}"/>
              </a:ext>
            </a:extLst>
          </p:cNvPr>
          <p:cNvSpPr>
            <a:spLocks noGrp="1"/>
          </p:cNvSpPr>
          <p:nvPr>
            <p:ph type="title"/>
          </p:nvPr>
        </p:nvSpPr>
        <p:spPr>
          <a:xfrm>
            <a:off x="1003177" y="624110"/>
            <a:ext cx="10501435" cy="1280890"/>
          </a:xfrm>
        </p:spPr>
        <p:txBody>
          <a:bodyPr/>
          <a:lstStyle/>
          <a:p>
            <a:r>
              <a:rPr lang="tr-TR" dirty="0"/>
              <a:t>DENİZ HARP OKULU</a:t>
            </a:r>
          </a:p>
        </p:txBody>
      </p:sp>
      <p:sp>
        <p:nvSpPr>
          <p:cNvPr id="3" name="İçerik Yer Tutucusu 2">
            <a:extLst>
              <a:ext uri="{FF2B5EF4-FFF2-40B4-BE49-F238E27FC236}">
                <a16:creationId xmlns:a16="http://schemas.microsoft.com/office/drawing/2014/main" id="{EE0D384F-DDE9-4480-BF00-B5854A2FAB6A}"/>
              </a:ext>
            </a:extLst>
          </p:cNvPr>
          <p:cNvSpPr>
            <a:spLocks noGrp="1"/>
          </p:cNvSpPr>
          <p:nvPr>
            <p:ph idx="1"/>
          </p:nvPr>
        </p:nvSpPr>
        <p:spPr>
          <a:xfrm>
            <a:off x="887767" y="2133600"/>
            <a:ext cx="10616845" cy="3777622"/>
          </a:xfrm>
        </p:spPr>
        <p:txBody>
          <a:bodyPr>
            <a:normAutofit/>
          </a:bodyPr>
          <a:lstStyle/>
          <a:p>
            <a:r>
              <a:rPr lang="tr-TR" dirty="0"/>
              <a:t>İstanbul’ da eğitime devam etmekte olup, eğitim süresi hazırlık sınıfı ile birlikte 5 yıldır.</a:t>
            </a:r>
          </a:p>
          <a:p>
            <a:r>
              <a:rPr lang="tr-TR" dirty="0"/>
              <a:t>Mezun olan öğrencilere subay diploması ile birlikte, bitirmiş olduğu bölüme ait lisans diploması da verilmektedir. Mezun olan Harbiyeliler Türk Silahlı Kuvvetlerinde teğmen rütbesiyle göreve başlamaktadırlar.</a:t>
            </a:r>
          </a:p>
          <a:p>
            <a:r>
              <a:rPr lang="tr-TR" dirty="0"/>
              <a:t>Eğitim verilen lisans programları;</a:t>
            </a:r>
          </a:p>
          <a:p>
            <a:r>
              <a:rPr lang="tr-TR" dirty="0"/>
              <a:t>Bilgisayar Mühendisliği</a:t>
            </a:r>
          </a:p>
          <a:p>
            <a:r>
              <a:rPr lang="tr-TR" dirty="0"/>
              <a:t>Elektrik ve Elektronik Mühendisliği</a:t>
            </a:r>
          </a:p>
          <a:p>
            <a:r>
              <a:rPr lang="tr-TR" dirty="0"/>
              <a:t>Endüstri Mühendisliği</a:t>
            </a:r>
          </a:p>
          <a:p>
            <a:r>
              <a:rPr lang="tr-TR" dirty="0"/>
              <a:t>Gemi İnşaatı ve Gemi Makineleri Mühendisliği</a:t>
            </a:r>
          </a:p>
          <a:p>
            <a:r>
              <a:rPr lang="tr-TR" dirty="0"/>
              <a:t>Makine Mühendisliği</a:t>
            </a:r>
          </a:p>
        </p:txBody>
      </p:sp>
    </p:spTree>
    <p:extLst>
      <p:ext uri="{BB962C8B-B14F-4D97-AF65-F5344CB8AC3E}">
        <p14:creationId xmlns:p14="http://schemas.microsoft.com/office/powerpoint/2010/main" val="2027146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C9BD85B-C771-4743-A60C-6AC7DEB4FC00}"/>
              </a:ext>
            </a:extLst>
          </p:cNvPr>
          <p:cNvSpPr>
            <a:spLocks noGrp="1"/>
          </p:cNvSpPr>
          <p:nvPr>
            <p:ph type="title"/>
          </p:nvPr>
        </p:nvSpPr>
        <p:spPr>
          <a:xfrm>
            <a:off x="1003177" y="624110"/>
            <a:ext cx="10501435" cy="1280890"/>
          </a:xfrm>
        </p:spPr>
        <p:txBody>
          <a:bodyPr/>
          <a:lstStyle/>
          <a:p>
            <a:r>
              <a:rPr lang="tr-TR" dirty="0"/>
              <a:t>HAVA HARP OKULU</a:t>
            </a:r>
          </a:p>
        </p:txBody>
      </p:sp>
      <p:sp>
        <p:nvSpPr>
          <p:cNvPr id="3" name="İçerik Yer Tutucusu 2">
            <a:extLst>
              <a:ext uri="{FF2B5EF4-FFF2-40B4-BE49-F238E27FC236}">
                <a16:creationId xmlns:a16="http://schemas.microsoft.com/office/drawing/2014/main" id="{EE0D384F-DDE9-4480-BF00-B5854A2FAB6A}"/>
              </a:ext>
            </a:extLst>
          </p:cNvPr>
          <p:cNvSpPr>
            <a:spLocks noGrp="1"/>
          </p:cNvSpPr>
          <p:nvPr>
            <p:ph idx="1"/>
          </p:nvPr>
        </p:nvSpPr>
        <p:spPr>
          <a:xfrm>
            <a:off x="887767" y="2133600"/>
            <a:ext cx="10616845" cy="3777622"/>
          </a:xfrm>
        </p:spPr>
        <p:txBody>
          <a:bodyPr>
            <a:normAutofit/>
          </a:bodyPr>
          <a:lstStyle/>
          <a:p>
            <a:r>
              <a:rPr lang="tr-TR" dirty="0"/>
              <a:t>İstanbul’ da eğitime devam etmekte olup, eğitim süresi hazırlık sınıfı ile birlikte 5 yıldır.</a:t>
            </a:r>
          </a:p>
          <a:p>
            <a:r>
              <a:rPr lang="tr-TR" dirty="0"/>
              <a:t>Mezun olan öğrencilere subay diploması ile birlikte, bitirmiş olduğu bölüme ait lisans diploması da verilmektedir. Mezun olan Harbiyeliler Türk Silahlı Kuvvetlerinde teğmen rütbesiyle göreve başlamaktadırlar.</a:t>
            </a:r>
          </a:p>
          <a:p>
            <a:r>
              <a:rPr lang="tr-TR" dirty="0"/>
              <a:t>Eğitim verilen lisans programları;</a:t>
            </a:r>
          </a:p>
          <a:p>
            <a:r>
              <a:rPr lang="tr-TR" dirty="0"/>
              <a:t>Bilgisayar Mühendisliği</a:t>
            </a:r>
          </a:p>
          <a:p>
            <a:r>
              <a:rPr lang="tr-TR" dirty="0"/>
              <a:t>Elektronik Mühendisliği</a:t>
            </a:r>
          </a:p>
          <a:p>
            <a:r>
              <a:rPr lang="tr-TR" dirty="0"/>
              <a:t>Endüstri Mühendisliği</a:t>
            </a:r>
          </a:p>
          <a:p>
            <a:r>
              <a:rPr lang="tr-TR" dirty="0"/>
              <a:t>Havacılık ve Uzay Mühendisliği</a:t>
            </a:r>
          </a:p>
        </p:txBody>
      </p:sp>
    </p:spTree>
    <p:extLst>
      <p:ext uri="{BB962C8B-B14F-4D97-AF65-F5344CB8AC3E}">
        <p14:creationId xmlns:p14="http://schemas.microsoft.com/office/powerpoint/2010/main" val="3588637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A03BF9A-E664-4CC6-84FB-1793F1CA7794}"/>
              </a:ext>
            </a:extLst>
          </p:cNvPr>
          <p:cNvSpPr>
            <a:spLocks noGrp="1"/>
          </p:cNvSpPr>
          <p:nvPr>
            <p:ph type="title"/>
          </p:nvPr>
        </p:nvSpPr>
        <p:spPr>
          <a:xfrm>
            <a:off x="2592925" y="624110"/>
            <a:ext cx="8911687" cy="689785"/>
          </a:xfrm>
        </p:spPr>
        <p:txBody>
          <a:bodyPr/>
          <a:lstStyle/>
          <a:p>
            <a:r>
              <a:rPr lang="tr-TR" dirty="0">
                <a:effectLst/>
                <a:latin typeface="Arial" panose="020B0604020202020204" pitchFamily="34" charset="0"/>
              </a:rPr>
              <a:t>2’nci Seçim Aşamalarına Çağrı Puan Türü</a:t>
            </a:r>
            <a:endParaRPr lang="tr-TR" dirty="0"/>
          </a:p>
        </p:txBody>
      </p:sp>
      <p:sp>
        <p:nvSpPr>
          <p:cNvPr id="3" name="İçerik Yer Tutucusu 2">
            <a:extLst>
              <a:ext uri="{FF2B5EF4-FFF2-40B4-BE49-F238E27FC236}">
                <a16:creationId xmlns:a16="http://schemas.microsoft.com/office/drawing/2014/main" id="{F8104BD9-BB99-4433-A149-E59915B50674}"/>
              </a:ext>
            </a:extLst>
          </p:cNvPr>
          <p:cNvSpPr>
            <a:spLocks noGrp="1"/>
          </p:cNvSpPr>
          <p:nvPr>
            <p:ph idx="1"/>
          </p:nvPr>
        </p:nvSpPr>
        <p:spPr>
          <a:xfrm>
            <a:off x="568171" y="2133600"/>
            <a:ext cx="10936441" cy="3777622"/>
          </a:xfrm>
        </p:spPr>
        <p:txBody>
          <a:bodyPr>
            <a:normAutofit/>
          </a:bodyPr>
          <a:lstStyle/>
          <a:p>
            <a:r>
              <a:rPr lang="tr-TR" dirty="0">
                <a:effectLst/>
                <a:latin typeface="Arial" panose="020B0604020202020204" pitchFamily="34" charset="0"/>
              </a:rPr>
              <a:t>KHO 2021-</a:t>
            </a:r>
          </a:p>
          <a:p>
            <a:r>
              <a:rPr lang="tr-TR" dirty="0">
                <a:latin typeface="Arial" panose="020B0604020202020204" pitchFamily="34" charset="0"/>
              </a:rPr>
              <a:t>                   -</a:t>
            </a:r>
            <a:r>
              <a:rPr lang="tr-TR" dirty="0">
                <a:effectLst/>
                <a:latin typeface="Arial" panose="020B0604020202020204" pitchFamily="34" charset="0"/>
              </a:rPr>
              <a:t>MSÜ Sayısal Puanı2021</a:t>
            </a:r>
          </a:p>
          <a:p>
            <a:r>
              <a:rPr lang="tr-TR" dirty="0">
                <a:effectLst/>
                <a:latin typeface="Arial" panose="020B0604020202020204" pitchFamily="34" charset="0"/>
              </a:rPr>
              <a:t>                   -MSÜ Eşit Ağırlık Puanı2021</a:t>
            </a:r>
          </a:p>
          <a:p>
            <a:r>
              <a:rPr lang="tr-TR" dirty="0">
                <a:effectLst/>
                <a:latin typeface="Arial" panose="020B0604020202020204" pitchFamily="34" charset="0"/>
              </a:rPr>
              <a:t>                   -MSÜ Sözel Puanı</a:t>
            </a:r>
          </a:p>
          <a:p>
            <a:r>
              <a:rPr lang="tr-TR" dirty="0">
                <a:effectLst/>
                <a:latin typeface="Arial" panose="020B0604020202020204" pitchFamily="34" charset="0"/>
              </a:rPr>
              <a:t>DHO2021</a:t>
            </a:r>
          </a:p>
          <a:p>
            <a:r>
              <a:rPr lang="tr-TR" dirty="0">
                <a:effectLst/>
                <a:latin typeface="Arial" panose="020B0604020202020204" pitchFamily="34" charset="0"/>
              </a:rPr>
              <a:t>                   -MSÜ Sayısal Puanı</a:t>
            </a:r>
          </a:p>
          <a:p>
            <a:r>
              <a:rPr lang="tr-TR" dirty="0">
                <a:effectLst/>
                <a:latin typeface="Arial" panose="020B0604020202020204" pitchFamily="34" charset="0"/>
              </a:rPr>
              <a:t>HHO2021</a:t>
            </a:r>
          </a:p>
          <a:p>
            <a:r>
              <a:rPr lang="tr-TR" dirty="0">
                <a:effectLst/>
                <a:latin typeface="Arial" panose="020B0604020202020204" pitchFamily="34" charset="0"/>
              </a:rPr>
              <a:t>                  -MSÜ Sayısal Puanı</a:t>
            </a:r>
          </a:p>
        </p:txBody>
      </p:sp>
    </p:spTree>
    <p:extLst>
      <p:ext uri="{BB962C8B-B14F-4D97-AF65-F5344CB8AC3E}">
        <p14:creationId xmlns:p14="http://schemas.microsoft.com/office/powerpoint/2010/main" val="3886081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43FA866-B5AA-4428-971F-70CA90D5B2D6}"/>
              </a:ext>
            </a:extLst>
          </p:cNvPr>
          <p:cNvSpPr>
            <a:spLocks noGrp="1"/>
          </p:cNvSpPr>
          <p:nvPr>
            <p:ph idx="1"/>
          </p:nvPr>
        </p:nvSpPr>
        <p:spPr>
          <a:xfrm>
            <a:off x="1843487" y="526742"/>
            <a:ext cx="8915400" cy="5980590"/>
          </a:xfrm>
        </p:spPr>
        <p:txBody>
          <a:bodyPr>
            <a:normAutofit/>
          </a:bodyPr>
          <a:lstStyle/>
          <a:p>
            <a:r>
              <a:rPr lang="tr-TR" dirty="0">
                <a:effectLst/>
                <a:latin typeface="Arial" panose="020B0604020202020204" pitchFamily="34" charset="0"/>
              </a:rPr>
              <a:t>Kara </a:t>
            </a:r>
            <a:r>
              <a:rPr lang="tr-TR" dirty="0" err="1">
                <a:effectLst/>
                <a:latin typeface="Arial" panose="020B0604020202020204" pitchFamily="34" charset="0"/>
              </a:rPr>
              <a:t>Asb.MYO</a:t>
            </a:r>
            <a:r>
              <a:rPr lang="tr-TR" dirty="0">
                <a:effectLst/>
                <a:latin typeface="Arial" panose="020B0604020202020204" pitchFamily="34" charset="0"/>
              </a:rPr>
              <a:t> 2021</a:t>
            </a:r>
          </a:p>
          <a:p>
            <a:r>
              <a:rPr lang="tr-TR" dirty="0">
                <a:effectLst/>
                <a:latin typeface="Arial" panose="020B0604020202020204" pitchFamily="34" charset="0"/>
              </a:rPr>
              <a:t>                                 -MSÜ Sayısal Puanı2021</a:t>
            </a:r>
          </a:p>
          <a:p>
            <a:r>
              <a:rPr lang="tr-TR" dirty="0">
                <a:effectLst/>
                <a:latin typeface="Arial" panose="020B0604020202020204" pitchFamily="34" charset="0"/>
              </a:rPr>
              <a:t>                                 -MSÜ Eşit Ağırlık Puanı2021</a:t>
            </a:r>
          </a:p>
          <a:p>
            <a:r>
              <a:rPr lang="tr-TR" dirty="0">
                <a:effectLst/>
                <a:latin typeface="Arial" panose="020B0604020202020204" pitchFamily="34" charset="0"/>
              </a:rPr>
              <a:t>                                 -MSÜ Genel Puanı</a:t>
            </a:r>
          </a:p>
          <a:p>
            <a:r>
              <a:rPr lang="tr-TR" dirty="0">
                <a:effectLst/>
                <a:latin typeface="Arial" panose="020B0604020202020204" pitchFamily="34" charset="0"/>
              </a:rPr>
              <a:t>Deniz </a:t>
            </a:r>
            <a:r>
              <a:rPr lang="tr-TR" dirty="0" err="1">
                <a:effectLst/>
                <a:latin typeface="Arial" panose="020B0604020202020204" pitchFamily="34" charset="0"/>
              </a:rPr>
              <a:t>Asb.MYO</a:t>
            </a:r>
            <a:r>
              <a:rPr lang="tr-TR" dirty="0">
                <a:effectLst/>
                <a:latin typeface="Arial" panose="020B0604020202020204" pitchFamily="34" charset="0"/>
              </a:rPr>
              <a:t> 2021</a:t>
            </a:r>
          </a:p>
          <a:p>
            <a:r>
              <a:rPr lang="tr-TR" dirty="0">
                <a:effectLst/>
                <a:latin typeface="Arial" panose="020B0604020202020204" pitchFamily="34" charset="0"/>
              </a:rPr>
              <a:t>                                  -MSÜ Sayısal Puanı2021</a:t>
            </a:r>
          </a:p>
          <a:p>
            <a:r>
              <a:rPr lang="tr-TR" dirty="0">
                <a:effectLst/>
                <a:latin typeface="Arial" panose="020B0604020202020204" pitchFamily="34" charset="0"/>
              </a:rPr>
              <a:t>                                  -MSÜ Eşit Ağırlık Puanı2021</a:t>
            </a:r>
          </a:p>
          <a:p>
            <a:r>
              <a:rPr lang="tr-TR" dirty="0">
                <a:effectLst/>
                <a:latin typeface="Arial" panose="020B0604020202020204" pitchFamily="34" charset="0"/>
              </a:rPr>
              <a:t>                                  -MSÜ Genel Puanı</a:t>
            </a:r>
          </a:p>
          <a:p>
            <a:r>
              <a:rPr lang="tr-TR" dirty="0">
                <a:effectLst/>
                <a:latin typeface="Arial" panose="020B0604020202020204" pitchFamily="34" charset="0"/>
              </a:rPr>
              <a:t>Hava Asb.MYO2021</a:t>
            </a:r>
          </a:p>
          <a:p>
            <a:r>
              <a:rPr lang="tr-TR" dirty="0">
                <a:effectLst/>
                <a:latin typeface="Arial" panose="020B0604020202020204" pitchFamily="34" charset="0"/>
              </a:rPr>
              <a:t>                                   -MSÜ Sayısal Puanı 2021</a:t>
            </a:r>
          </a:p>
          <a:p>
            <a:r>
              <a:rPr lang="tr-TR" dirty="0">
                <a:effectLst/>
                <a:latin typeface="Arial" panose="020B0604020202020204" pitchFamily="34" charset="0"/>
              </a:rPr>
              <a:t>                                   -MSÜ Eşit Ağırlık Puanı2021</a:t>
            </a:r>
          </a:p>
          <a:p>
            <a:r>
              <a:rPr lang="tr-TR" dirty="0">
                <a:effectLst/>
                <a:latin typeface="Arial" panose="020B0604020202020204" pitchFamily="34" charset="0"/>
              </a:rPr>
              <a:t>                                   -MSÜ Genel Puanı</a:t>
            </a:r>
          </a:p>
          <a:p>
            <a:r>
              <a:rPr lang="tr-TR" dirty="0">
                <a:effectLst/>
                <a:latin typeface="Arial" panose="020B0604020202020204" pitchFamily="34" charset="0"/>
              </a:rPr>
              <a:t>Bando Asb.MYO2021</a:t>
            </a:r>
          </a:p>
          <a:p>
            <a:r>
              <a:rPr lang="tr-TR" dirty="0">
                <a:effectLst/>
                <a:latin typeface="Arial" panose="020B0604020202020204" pitchFamily="34" charset="0"/>
              </a:rPr>
              <a:t>                                    -MSÜ Puan Türlerinden Adayın Aldığı En Yüksek Puan</a:t>
            </a:r>
            <a:endParaRPr lang="tr-TR" dirty="0"/>
          </a:p>
          <a:p>
            <a:endParaRPr lang="tr-TR" dirty="0"/>
          </a:p>
        </p:txBody>
      </p:sp>
    </p:spTree>
    <p:extLst>
      <p:ext uri="{BB962C8B-B14F-4D97-AF65-F5344CB8AC3E}">
        <p14:creationId xmlns:p14="http://schemas.microsoft.com/office/powerpoint/2010/main" val="4254618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357CD0-3A63-4AC2-8EE9-2E6C74B80D6F}"/>
              </a:ext>
            </a:extLst>
          </p:cNvPr>
          <p:cNvSpPr>
            <a:spLocks noGrp="1"/>
          </p:cNvSpPr>
          <p:nvPr>
            <p:ph type="title"/>
          </p:nvPr>
        </p:nvSpPr>
        <p:spPr>
          <a:xfrm>
            <a:off x="914401" y="624110"/>
            <a:ext cx="11008310" cy="1071525"/>
          </a:xfrm>
        </p:spPr>
        <p:txBody>
          <a:bodyPr>
            <a:normAutofit fontScale="90000"/>
          </a:bodyPr>
          <a:lstStyle/>
          <a:p>
            <a:pPr algn="ctr"/>
            <a:r>
              <a:rPr lang="tr-TR" dirty="0">
                <a:effectLst/>
                <a:latin typeface="Arial" panose="020B0604020202020204" pitchFamily="34" charset="0"/>
              </a:rPr>
              <a:t>HARP OKULLARI VE ASTSUBAY MESLEK YÜKSEKOKULLARI 2’NCİ SEÇİM AŞAMALARI</a:t>
            </a:r>
            <a:endParaRPr lang="tr-TR" dirty="0"/>
          </a:p>
        </p:txBody>
      </p:sp>
      <p:sp>
        <p:nvSpPr>
          <p:cNvPr id="3" name="İçerik Yer Tutucusu 2">
            <a:extLst>
              <a:ext uri="{FF2B5EF4-FFF2-40B4-BE49-F238E27FC236}">
                <a16:creationId xmlns:a16="http://schemas.microsoft.com/office/drawing/2014/main" id="{A303D3C1-DD7E-4847-AFC7-DC62EA4558B6}"/>
              </a:ext>
            </a:extLst>
          </p:cNvPr>
          <p:cNvSpPr>
            <a:spLocks noGrp="1"/>
          </p:cNvSpPr>
          <p:nvPr>
            <p:ph idx="1"/>
          </p:nvPr>
        </p:nvSpPr>
        <p:spPr>
          <a:xfrm>
            <a:off x="816746" y="2133599"/>
            <a:ext cx="10687866" cy="4355977"/>
          </a:xfrm>
        </p:spPr>
        <p:txBody>
          <a:bodyPr>
            <a:normAutofit/>
          </a:bodyPr>
          <a:lstStyle/>
          <a:p>
            <a:r>
              <a:rPr lang="tr-TR" dirty="0">
                <a:effectLst/>
                <a:latin typeface="Arial" panose="020B0604020202020204" pitchFamily="34" charset="0"/>
              </a:rPr>
              <a:t>1)2021Milli Savunma Üniversitesi Askeri Öğrenci Aday Belirleme Sınavı (2021-MSÜ)’</a:t>
            </a:r>
            <a:r>
              <a:rPr lang="tr-TR" dirty="0" err="1">
                <a:effectLst/>
                <a:latin typeface="Arial" panose="020B0604020202020204" pitchFamily="34" charset="0"/>
              </a:rPr>
              <a:t>nda</a:t>
            </a:r>
            <a:r>
              <a:rPr lang="tr-TR" dirty="0">
                <a:effectLst/>
                <a:latin typeface="Arial" panose="020B0604020202020204" pitchFamily="34" charset="0"/>
              </a:rPr>
              <a:t> Milli Savunma Bakanlığınca belirlenecek taban puanı veya daha yüksek puan alan adayların 2’nci seçim aşamalarına katılımı amacıyla yapılacak çağrı </a:t>
            </a:r>
            <a:r>
              <a:rPr lang="tr-TR" dirty="0">
                <a:effectLst/>
                <a:latin typeface="Arial" panose="020B0604020202020204" pitchFamily="34" charset="0"/>
                <a:hlinkClick r:id="rId2"/>
              </a:rPr>
              <a:t>https://personeltemin.msb.gov.tr</a:t>
            </a:r>
            <a:r>
              <a:rPr lang="tr-TR" dirty="0">
                <a:effectLst/>
                <a:latin typeface="Arial" panose="020B0604020202020204" pitchFamily="34" charset="0"/>
              </a:rPr>
              <a:t> internet adresinde yayımlanacaktır.</a:t>
            </a:r>
          </a:p>
          <a:p>
            <a:r>
              <a:rPr lang="tr-TR" dirty="0">
                <a:effectLst/>
                <a:latin typeface="Arial" panose="020B0604020202020204" pitchFamily="34" charset="0"/>
              </a:rPr>
              <a:t>2)Başvurusu kabul edilen adayların icra edilecek olan 2’nci seçim aşamalarına gelirken beraberlerinde getireceği belgeler https://personeltemin.msb.gov.trinternet adresinde yayımlanacaktır. Adayların eksik evrak ile gelmeleri durumunda en kısa zamanda evraklarını tamamlamaları sağlanacak, evraklarını istenen zamanda tamamlayamayan adaylar eleneceklerdir</a:t>
            </a:r>
          </a:p>
          <a:p>
            <a:r>
              <a:rPr lang="tr-TR" dirty="0">
                <a:effectLst/>
                <a:latin typeface="Arial" panose="020B0604020202020204" pitchFamily="34" charset="0"/>
              </a:rPr>
              <a:t>3) 2’nci seçim aşamalarına çağrılan adaylar; internette ilân edilen tarih ve saatte, Kara Harp Okulu Komutanlığı/Ankara sınav merkezinde hazır bulunacaklardır. 2’nci seçim aşamaları, sağlık raporu bölümü hariç olmak üzere</a:t>
            </a:r>
          </a:p>
          <a:p>
            <a:r>
              <a:rPr lang="tr-TR" dirty="0" err="1">
                <a:effectLst/>
                <a:latin typeface="Arial" panose="020B0604020202020204" pitchFamily="34" charset="0"/>
              </a:rPr>
              <a:t>a.Hava</a:t>
            </a:r>
            <a:r>
              <a:rPr lang="tr-TR" dirty="0">
                <a:effectLst/>
                <a:latin typeface="Arial" panose="020B0604020202020204" pitchFamily="34" charset="0"/>
              </a:rPr>
              <a:t> Harp Okulu adayları </a:t>
            </a:r>
            <a:r>
              <a:rPr lang="tr-TR" dirty="0" err="1">
                <a:effectLst/>
                <a:latin typeface="Arial" panose="020B0604020202020204" pitchFamily="34" charset="0"/>
              </a:rPr>
              <a:t>içinbirinci</a:t>
            </a:r>
            <a:r>
              <a:rPr lang="tr-TR" dirty="0">
                <a:effectLst/>
                <a:latin typeface="Arial" panose="020B0604020202020204" pitchFamily="34" charset="0"/>
              </a:rPr>
              <a:t> gün Evrak Kontrol, Kişilik Değerlendirme </a:t>
            </a:r>
            <a:r>
              <a:rPr lang="tr-TR" dirty="0" err="1">
                <a:effectLst/>
                <a:latin typeface="Arial" panose="020B0604020202020204" pitchFamily="34" charset="0"/>
              </a:rPr>
              <a:t>Testi,Fiziki</a:t>
            </a:r>
            <a:r>
              <a:rPr lang="tr-TR" dirty="0">
                <a:effectLst/>
                <a:latin typeface="Arial" panose="020B0604020202020204" pitchFamily="34" charset="0"/>
              </a:rPr>
              <a:t> Değerlendirme, Fiziki Yeterlilik Testi (FYT), ikinci gün </a:t>
            </a:r>
            <a:r>
              <a:rPr lang="tr-TR" dirty="0" err="1">
                <a:effectLst/>
                <a:latin typeface="Arial" panose="020B0604020202020204" pitchFamily="34" charset="0"/>
              </a:rPr>
              <a:t>Psikomotor</a:t>
            </a:r>
            <a:r>
              <a:rPr lang="tr-TR" dirty="0">
                <a:effectLst/>
                <a:latin typeface="Arial" panose="020B0604020202020204" pitchFamily="34" charset="0"/>
              </a:rPr>
              <a:t> Testi, üçüncü gün mülakat sınavları yapılacak şekilde 3 gün</a:t>
            </a:r>
            <a:endParaRPr lang="tr-TR" dirty="0"/>
          </a:p>
        </p:txBody>
      </p:sp>
    </p:spTree>
    <p:extLst>
      <p:ext uri="{BB962C8B-B14F-4D97-AF65-F5344CB8AC3E}">
        <p14:creationId xmlns:p14="http://schemas.microsoft.com/office/powerpoint/2010/main" val="13817382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55D01BC-FDF6-4BED-92DA-8F19FA5F894D}"/>
              </a:ext>
            </a:extLst>
          </p:cNvPr>
          <p:cNvSpPr>
            <a:spLocks noGrp="1"/>
          </p:cNvSpPr>
          <p:nvPr>
            <p:ph idx="1"/>
          </p:nvPr>
        </p:nvSpPr>
        <p:spPr>
          <a:xfrm>
            <a:off x="958788" y="559294"/>
            <a:ext cx="10545824" cy="4261281"/>
          </a:xfrm>
        </p:spPr>
        <p:txBody>
          <a:bodyPr>
            <a:normAutofit/>
          </a:bodyPr>
          <a:lstStyle/>
          <a:p>
            <a:r>
              <a:rPr lang="tr-TR" dirty="0">
                <a:effectLst/>
                <a:latin typeface="Arial" panose="020B0604020202020204" pitchFamily="34" charset="0"/>
              </a:rPr>
              <a:t>b. Diğer Okulların adayları için birinci gün </a:t>
            </a:r>
          </a:p>
          <a:p>
            <a:r>
              <a:rPr lang="tr-TR" dirty="0">
                <a:latin typeface="Arial" panose="020B0604020202020204" pitchFamily="34" charset="0"/>
              </a:rPr>
              <a:t>                 A. </a:t>
            </a:r>
            <a:r>
              <a:rPr lang="tr-TR" dirty="0">
                <a:effectLst/>
                <a:latin typeface="Arial" panose="020B0604020202020204" pitchFamily="34" charset="0"/>
              </a:rPr>
              <a:t>Evrak Kontrol, </a:t>
            </a:r>
          </a:p>
          <a:p>
            <a:r>
              <a:rPr lang="tr-TR" dirty="0">
                <a:effectLst/>
                <a:latin typeface="Arial" panose="020B0604020202020204" pitchFamily="34" charset="0"/>
              </a:rPr>
              <a:t>                 B. Kişilik Değerlendirme Testi,</a:t>
            </a:r>
          </a:p>
          <a:p>
            <a:r>
              <a:rPr lang="tr-TR" dirty="0">
                <a:effectLst/>
                <a:latin typeface="Arial" panose="020B0604020202020204" pitchFamily="34" charset="0"/>
              </a:rPr>
              <a:t>                 C.  Fiziki Değerlendirme, </a:t>
            </a:r>
          </a:p>
          <a:p>
            <a:r>
              <a:rPr lang="tr-TR" dirty="0">
                <a:effectLst/>
                <a:latin typeface="Arial" panose="020B0604020202020204" pitchFamily="34" charset="0"/>
              </a:rPr>
              <a:t>                 D. Fiziki Yeterlilik Testi (FYT),</a:t>
            </a:r>
          </a:p>
          <a:p>
            <a:r>
              <a:rPr lang="tr-TR" dirty="0">
                <a:effectLst/>
                <a:latin typeface="Arial" panose="020B0604020202020204" pitchFamily="34" charset="0"/>
              </a:rPr>
              <a:t> ikinci gün </a:t>
            </a:r>
          </a:p>
          <a:p>
            <a:r>
              <a:rPr lang="tr-TR" dirty="0">
                <a:latin typeface="Arial" panose="020B0604020202020204" pitchFamily="34" charset="0"/>
              </a:rPr>
              <a:t>                 E. </a:t>
            </a:r>
            <a:r>
              <a:rPr lang="tr-TR" dirty="0">
                <a:effectLst/>
                <a:latin typeface="Arial" panose="020B0604020202020204" pitchFamily="34" charset="0"/>
              </a:rPr>
              <a:t>Mülakat sınavları ile </a:t>
            </a:r>
          </a:p>
          <a:p>
            <a:r>
              <a:rPr lang="tr-TR" dirty="0">
                <a:latin typeface="Arial" panose="020B0604020202020204" pitchFamily="34" charset="0"/>
              </a:rPr>
              <a:t>                 F. </a:t>
            </a:r>
            <a:r>
              <a:rPr lang="tr-TR" dirty="0">
                <a:effectLst/>
                <a:latin typeface="Arial" panose="020B0604020202020204" pitchFamily="34" charset="0"/>
              </a:rPr>
              <a:t>Müzik Yeteneği ve Müzik Bilgisi Seviye Tespit Sınavı (sadece Bando Astsubay Meslek Yüksekokulları için) yapılacak şekilde 2 gün sürecektir</a:t>
            </a:r>
            <a:endParaRPr lang="tr-TR" dirty="0"/>
          </a:p>
        </p:txBody>
      </p:sp>
    </p:spTree>
    <p:extLst>
      <p:ext uri="{BB962C8B-B14F-4D97-AF65-F5344CB8AC3E}">
        <p14:creationId xmlns:p14="http://schemas.microsoft.com/office/powerpoint/2010/main" val="3456089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80FAFBF-CBA5-4930-85BB-6C00E56CB041}"/>
              </a:ext>
            </a:extLst>
          </p:cNvPr>
          <p:cNvSpPr>
            <a:spLocks noGrp="1"/>
          </p:cNvSpPr>
          <p:nvPr>
            <p:ph type="title"/>
          </p:nvPr>
        </p:nvSpPr>
        <p:spPr>
          <a:xfrm>
            <a:off x="932155" y="624110"/>
            <a:ext cx="10572457" cy="1000504"/>
          </a:xfrm>
        </p:spPr>
        <p:txBody>
          <a:bodyPr/>
          <a:lstStyle/>
          <a:p>
            <a:pPr algn="ctr"/>
            <a:r>
              <a:rPr lang="tr-TR" dirty="0">
                <a:effectLst/>
                <a:latin typeface="Arial" panose="020B0604020202020204" pitchFamily="34" charset="0"/>
              </a:rPr>
              <a:t>Fiziki Yeterlilik Testi (FYT)</a:t>
            </a:r>
            <a:endParaRPr lang="tr-TR" dirty="0"/>
          </a:p>
        </p:txBody>
      </p:sp>
      <p:sp>
        <p:nvSpPr>
          <p:cNvPr id="3" name="İçerik Yer Tutucusu 2">
            <a:extLst>
              <a:ext uri="{FF2B5EF4-FFF2-40B4-BE49-F238E27FC236}">
                <a16:creationId xmlns:a16="http://schemas.microsoft.com/office/drawing/2014/main" id="{D3D9BCC3-344F-4BA6-8EBC-2F04F73B5169}"/>
              </a:ext>
            </a:extLst>
          </p:cNvPr>
          <p:cNvSpPr>
            <a:spLocks noGrp="1"/>
          </p:cNvSpPr>
          <p:nvPr>
            <p:ph idx="1"/>
          </p:nvPr>
        </p:nvSpPr>
        <p:spPr>
          <a:xfrm>
            <a:off x="861134" y="2133600"/>
            <a:ext cx="10643478" cy="3494843"/>
          </a:xfrm>
        </p:spPr>
        <p:txBody>
          <a:bodyPr/>
          <a:lstStyle/>
          <a:p>
            <a:r>
              <a:rPr lang="tr-TR" dirty="0">
                <a:effectLst/>
                <a:latin typeface="Arial" panose="020B0604020202020204" pitchFamily="34" charset="0"/>
              </a:rPr>
              <a:t>Adayların çabukluk, çeviklik ve kondisyonlarını ortaya çıkaracak testler olup, </a:t>
            </a:r>
            <a:r>
              <a:rPr lang="tr-TR" b="1" dirty="0">
                <a:solidFill>
                  <a:schemeClr val="tx2">
                    <a:lumMod val="75000"/>
                  </a:schemeClr>
                </a:solidFill>
                <a:effectLst/>
                <a:latin typeface="Arial" panose="020B0604020202020204" pitchFamily="34" charset="0"/>
              </a:rPr>
              <a:t>mekik, </a:t>
            </a:r>
            <a:r>
              <a:rPr lang="tr-TR" b="1" dirty="0" err="1">
                <a:solidFill>
                  <a:schemeClr val="tx2">
                    <a:lumMod val="75000"/>
                  </a:schemeClr>
                </a:solidFill>
                <a:effectLst/>
                <a:latin typeface="Arial" panose="020B0604020202020204" pitchFamily="34" charset="0"/>
              </a:rPr>
              <a:t>şınav</a:t>
            </a:r>
            <a:r>
              <a:rPr lang="tr-TR" b="1" dirty="0">
                <a:solidFill>
                  <a:schemeClr val="tx2">
                    <a:lumMod val="75000"/>
                  </a:schemeClr>
                </a:solidFill>
                <a:effectLst/>
                <a:latin typeface="Arial" panose="020B0604020202020204" pitchFamily="34" charset="0"/>
              </a:rPr>
              <a:t> ve 400 metre koşu </a:t>
            </a:r>
            <a:r>
              <a:rPr lang="tr-TR" dirty="0">
                <a:effectLst/>
                <a:latin typeface="Arial" panose="020B0604020202020204" pitchFamily="34" charset="0"/>
              </a:rPr>
              <a:t>branşlarında yapılır</a:t>
            </a:r>
          </a:p>
          <a:p>
            <a:r>
              <a:rPr lang="tr-TR" dirty="0">
                <a:effectLst/>
                <a:latin typeface="Arial" panose="020B0604020202020204" pitchFamily="34" charset="0"/>
              </a:rPr>
              <a:t>Tüm testlerde üst sınır derecesinde performans gösterenler 100 tam puan alacaklardır. Fiziki Yeterlilik Testinde yapılan </a:t>
            </a:r>
            <a:r>
              <a:rPr lang="tr-TR" dirty="0">
                <a:solidFill>
                  <a:schemeClr val="tx2">
                    <a:lumMod val="75000"/>
                  </a:schemeClr>
                </a:solidFill>
                <a:effectLst/>
                <a:latin typeface="Arial" panose="020B0604020202020204" pitchFamily="34" charset="0"/>
              </a:rPr>
              <a:t>3 branşın 2’sinden en az birer puan almak zorunludur</a:t>
            </a:r>
            <a:r>
              <a:rPr lang="tr-TR" dirty="0">
                <a:effectLst/>
                <a:latin typeface="Arial" panose="020B0604020202020204" pitchFamily="34" charset="0"/>
              </a:rPr>
              <a:t>, </a:t>
            </a:r>
            <a:r>
              <a:rPr lang="tr-TR" dirty="0">
                <a:solidFill>
                  <a:schemeClr val="tx2">
                    <a:lumMod val="75000"/>
                  </a:schemeClr>
                </a:solidFill>
                <a:effectLst/>
                <a:latin typeface="Arial" panose="020B0604020202020204" pitchFamily="34" charset="0"/>
              </a:rPr>
              <a:t>2 ve daha fazla branştan puan alamayan aday not toplamına bakılmaksızın elenir.</a:t>
            </a:r>
            <a:r>
              <a:rPr lang="tr-TR" dirty="0">
                <a:effectLst/>
                <a:latin typeface="Arial" panose="020B0604020202020204" pitchFamily="34" charset="0"/>
              </a:rPr>
              <a:t> Bütün branşlardan alınan toplam puan nihai puan sıralamasında dikkate alınacaktır.</a:t>
            </a:r>
          </a:p>
          <a:p>
            <a:r>
              <a:rPr lang="tr-TR" dirty="0">
                <a:effectLst/>
                <a:latin typeface="Arial" panose="020B0604020202020204" pitchFamily="34" charset="0"/>
              </a:rPr>
              <a:t>Fiziki Yeterlilik Testi sonuçları adaylara sözlü olarak bildirilir. Aday ‘0’ puan aldığı her branş için itiraz hakkına sahiptir. Adaylardan itiraz etmek isteyenler, taleplerini aynı gün içerisinde, seçim aşamalarının icra edildiği bölgeyi terk etmeden itiraz komisyonuna iletir. </a:t>
            </a:r>
            <a:r>
              <a:rPr lang="tr-TR" dirty="0">
                <a:solidFill>
                  <a:schemeClr val="tx2">
                    <a:lumMod val="75000"/>
                  </a:schemeClr>
                </a:solidFill>
                <a:effectLst/>
                <a:latin typeface="Arial" panose="020B0604020202020204" pitchFamily="34" charset="0"/>
              </a:rPr>
              <a:t>(Seçim aşamalarının yapıldığı yer terk edildikten sonra yapılacak itirazlar dikkate alınmaz.)</a:t>
            </a:r>
            <a:endParaRPr lang="tr-TR" dirty="0">
              <a:solidFill>
                <a:schemeClr val="tx2">
                  <a:lumMod val="75000"/>
                </a:schemeClr>
              </a:solidFill>
            </a:endParaRPr>
          </a:p>
        </p:txBody>
      </p:sp>
    </p:spTree>
    <p:extLst>
      <p:ext uri="{BB962C8B-B14F-4D97-AF65-F5344CB8AC3E}">
        <p14:creationId xmlns:p14="http://schemas.microsoft.com/office/powerpoint/2010/main" val="31087454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89FC768-CC3C-4A0A-8514-D4835EDAF9CE}"/>
              </a:ext>
            </a:extLst>
          </p:cNvPr>
          <p:cNvSpPr>
            <a:spLocks noGrp="1"/>
          </p:cNvSpPr>
          <p:nvPr>
            <p:ph type="title"/>
          </p:nvPr>
        </p:nvSpPr>
        <p:spPr>
          <a:xfrm>
            <a:off x="585927" y="624110"/>
            <a:ext cx="10918686" cy="1280890"/>
          </a:xfrm>
        </p:spPr>
        <p:txBody>
          <a:bodyPr>
            <a:normAutofit/>
          </a:bodyPr>
          <a:lstStyle/>
          <a:p>
            <a:pPr algn="ctr"/>
            <a:r>
              <a:rPr lang="tr-TR" dirty="0" err="1">
                <a:effectLst/>
                <a:latin typeface="Arial" panose="020B0604020202020204" pitchFamily="34" charset="0"/>
              </a:rPr>
              <a:t>Psikomotor</a:t>
            </a:r>
            <a:r>
              <a:rPr lang="tr-TR" dirty="0">
                <a:effectLst/>
                <a:latin typeface="Arial" panose="020B0604020202020204" pitchFamily="34" charset="0"/>
              </a:rPr>
              <a:t> Testi (Sadece Hava Harp Okuluna Başvuran ve Çağırılan Adaylar İçin) </a:t>
            </a:r>
            <a:endParaRPr lang="tr-TR" dirty="0"/>
          </a:p>
        </p:txBody>
      </p:sp>
      <p:sp>
        <p:nvSpPr>
          <p:cNvPr id="3" name="İçerik Yer Tutucusu 2">
            <a:extLst>
              <a:ext uri="{FF2B5EF4-FFF2-40B4-BE49-F238E27FC236}">
                <a16:creationId xmlns:a16="http://schemas.microsoft.com/office/drawing/2014/main" id="{CD5E4ACE-2B45-43D0-8B08-774E1B1D9C34}"/>
              </a:ext>
            </a:extLst>
          </p:cNvPr>
          <p:cNvSpPr>
            <a:spLocks noGrp="1"/>
          </p:cNvSpPr>
          <p:nvPr>
            <p:ph idx="1"/>
          </p:nvPr>
        </p:nvSpPr>
        <p:spPr>
          <a:xfrm>
            <a:off x="585926" y="2133600"/>
            <a:ext cx="10918686" cy="4426998"/>
          </a:xfrm>
        </p:spPr>
        <p:txBody>
          <a:bodyPr>
            <a:normAutofit/>
          </a:bodyPr>
          <a:lstStyle/>
          <a:p>
            <a:r>
              <a:rPr lang="tr-TR" sz="2000" dirty="0">
                <a:effectLst/>
                <a:latin typeface="Arial" panose="020B0604020202020204" pitchFamily="34" charset="0"/>
              </a:rPr>
              <a:t>a)</a:t>
            </a:r>
            <a:r>
              <a:rPr lang="tr-TR" sz="2000" dirty="0" err="1">
                <a:effectLst/>
                <a:latin typeface="Arial" panose="020B0604020202020204" pitchFamily="34" charset="0"/>
              </a:rPr>
              <a:t>Psikomotor</a:t>
            </a:r>
            <a:r>
              <a:rPr lang="tr-TR" sz="2000" dirty="0">
                <a:effectLst/>
                <a:latin typeface="Arial" panose="020B0604020202020204" pitchFamily="34" charset="0"/>
              </a:rPr>
              <a:t> Testi Hava Harp Okulu adayı olarak belirlenen adaylar için uygulanacaktır.</a:t>
            </a:r>
          </a:p>
          <a:p>
            <a:r>
              <a:rPr lang="tr-TR" sz="2000" dirty="0">
                <a:effectLst/>
                <a:latin typeface="Arial" panose="020B0604020202020204" pitchFamily="34" charset="0"/>
              </a:rPr>
              <a:t>(b)Adayların el-ayak-göz koordinasyonu, dikkat ve tepki hızını değerlendirmek, uçuşa temel teşkil eden algılama hızı, durumsal farkındalık, seçici dikkat vb. yeteneklerini ölçmek amacıyla bilgisayar ortamında uygulanır. </a:t>
            </a:r>
          </a:p>
          <a:p>
            <a:r>
              <a:rPr lang="tr-TR" sz="2000" dirty="0">
                <a:effectLst/>
                <a:latin typeface="Arial" panose="020B0604020202020204" pitchFamily="34" charset="0"/>
              </a:rPr>
              <a:t>(c)</a:t>
            </a:r>
            <a:r>
              <a:rPr lang="tr-TR" sz="2000" dirty="0" err="1">
                <a:effectLst/>
                <a:latin typeface="Arial" panose="020B0604020202020204" pitchFamily="34" charset="0"/>
              </a:rPr>
              <a:t>Psikomotor</a:t>
            </a:r>
            <a:r>
              <a:rPr lang="tr-TR" sz="2000" dirty="0">
                <a:effectLst/>
                <a:latin typeface="Arial" panose="020B0604020202020204" pitchFamily="34" charset="0"/>
              </a:rPr>
              <a:t> testinden kadın ve erkek adaylardan 100 puanın altında alan adaylar elenir. Baraj puanının altında puan alan adaylar başarısız kabul edilerek Hava Harp Okulu adaylığı sonlandırılır, varsa diğer okul tercihleri için seçim aşamalarına devam ettirilir. </a:t>
            </a:r>
            <a:r>
              <a:rPr lang="tr-TR" sz="2000" dirty="0" err="1">
                <a:effectLst/>
                <a:latin typeface="Arial" panose="020B0604020202020204" pitchFamily="34" charset="0"/>
              </a:rPr>
              <a:t>Psikomotor</a:t>
            </a:r>
            <a:r>
              <a:rPr lang="tr-TR" sz="2000" dirty="0">
                <a:effectLst/>
                <a:latin typeface="Arial" panose="020B0604020202020204" pitchFamily="34" charset="0"/>
              </a:rPr>
              <a:t> testinin itirazı yapılmaz ve her adayın tek giriş hakkı vardır.</a:t>
            </a:r>
          </a:p>
          <a:p>
            <a:r>
              <a:rPr lang="tr-TR" sz="2000" dirty="0">
                <a:effectLst/>
                <a:latin typeface="Arial" panose="020B0604020202020204" pitchFamily="34" charset="0"/>
              </a:rPr>
              <a:t>(ç)</a:t>
            </a:r>
            <a:r>
              <a:rPr lang="tr-TR" sz="2000" dirty="0" err="1">
                <a:effectLst/>
                <a:latin typeface="Arial" panose="020B0604020202020204" pitchFamily="34" charset="0"/>
              </a:rPr>
              <a:t>Psikomotor</a:t>
            </a:r>
            <a:r>
              <a:rPr lang="tr-TR" sz="2000" dirty="0">
                <a:effectLst/>
                <a:latin typeface="Arial" panose="020B0604020202020204" pitchFamily="34" charset="0"/>
              </a:rPr>
              <a:t> testinde aday geçti veya kaldı şeklinde değerlendirilir. </a:t>
            </a:r>
            <a:r>
              <a:rPr lang="tr-TR" sz="2000" dirty="0" err="1">
                <a:effectLst/>
                <a:latin typeface="Arial" panose="020B0604020202020204" pitchFamily="34" charset="0"/>
              </a:rPr>
              <a:t>Psikomotor</a:t>
            </a:r>
            <a:r>
              <a:rPr lang="tr-TR" sz="2000" dirty="0">
                <a:effectLst/>
                <a:latin typeface="Arial" panose="020B0604020202020204" pitchFamily="34" charset="0"/>
              </a:rPr>
              <a:t> testinden alınan puan değerlendirmede kullanılmaz</a:t>
            </a:r>
            <a:endParaRPr lang="tr-TR" sz="2000" dirty="0"/>
          </a:p>
        </p:txBody>
      </p:sp>
    </p:spTree>
    <p:extLst>
      <p:ext uri="{BB962C8B-B14F-4D97-AF65-F5344CB8AC3E}">
        <p14:creationId xmlns:p14="http://schemas.microsoft.com/office/powerpoint/2010/main" val="962255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9E40ED6-B067-46E9-B018-F84953FDD1C0}"/>
              </a:ext>
            </a:extLst>
          </p:cNvPr>
          <p:cNvSpPr>
            <a:spLocks noGrp="1"/>
          </p:cNvSpPr>
          <p:nvPr>
            <p:ph type="title"/>
          </p:nvPr>
        </p:nvSpPr>
        <p:spPr/>
        <p:txBody>
          <a:bodyPr>
            <a:normAutofit/>
          </a:bodyPr>
          <a:lstStyle/>
          <a:p>
            <a:pPr algn="ctr"/>
            <a:r>
              <a:rPr lang="tr-TR" sz="4400" dirty="0"/>
              <a:t>BAŞVURU BİLGİLERİ</a:t>
            </a:r>
          </a:p>
        </p:txBody>
      </p:sp>
      <p:sp>
        <p:nvSpPr>
          <p:cNvPr id="3" name="İçerik Yer Tutucusu 2">
            <a:extLst>
              <a:ext uri="{FF2B5EF4-FFF2-40B4-BE49-F238E27FC236}">
                <a16:creationId xmlns:a16="http://schemas.microsoft.com/office/drawing/2014/main" id="{B7728736-4D97-48AB-B370-9324929371D0}"/>
              </a:ext>
            </a:extLst>
          </p:cNvPr>
          <p:cNvSpPr>
            <a:spLocks noGrp="1"/>
          </p:cNvSpPr>
          <p:nvPr>
            <p:ph idx="1"/>
          </p:nvPr>
        </p:nvSpPr>
        <p:spPr>
          <a:xfrm>
            <a:off x="692458" y="2133600"/>
            <a:ext cx="10812154" cy="3894338"/>
          </a:xfrm>
        </p:spPr>
        <p:txBody>
          <a:bodyPr>
            <a:noAutofit/>
          </a:bodyPr>
          <a:lstStyle/>
          <a:p>
            <a:r>
              <a:rPr lang="tr-TR" sz="2800" b="1" dirty="0">
                <a:effectLst/>
                <a:latin typeface="Arial" panose="020B0604020202020204" pitchFamily="34" charset="0"/>
              </a:rPr>
              <a:t>BAŞVURUSÜRESİ</a:t>
            </a:r>
            <a:r>
              <a:rPr lang="tr-TR" sz="2800" dirty="0">
                <a:effectLst/>
                <a:latin typeface="Arial" panose="020B0604020202020204" pitchFamily="34" charset="0"/>
              </a:rPr>
              <a:t>: 27Ocak-23 Şubat 2021(Sınav ücreti ödeme için son gün, 24Şubat2021)</a:t>
            </a:r>
          </a:p>
          <a:p>
            <a:r>
              <a:rPr lang="tr-TR" sz="2800" b="1" dirty="0">
                <a:effectLst/>
                <a:latin typeface="Arial" panose="020B0604020202020204" pitchFamily="34" charset="0"/>
              </a:rPr>
              <a:t>SINAVTARİHİ:</a:t>
            </a:r>
            <a:r>
              <a:rPr lang="tr-TR" sz="2800" dirty="0">
                <a:effectLst/>
                <a:latin typeface="Arial" panose="020B0604020202020204" pitchFamily="34" charset="0"/>
              </a:rPr>
              <a:t> 4 Nisan2021SINAV SAATİVE SÜRESİ : 10.15, 135 dakika</a:t>
            </a:r>
          </a:p>
          <a:p>
            <a:r>
              <a:rPr lang="tr-TR" sz="2800" b="1" dirty="0">
                <a:effectLst/>
                <a:latin typeface="Arial" panose="020B0604020202020204" pitchFamily="34" charset="0"/>
              </a:rPr>
              <a:t>SINAV ÜCRETİ</a:t>
            </a:r>
            <a:r>
              <a:rPr lang="tr-TR" sz="2800" dirty="0">
                <a:effectLst/>
                <a:latin typeface="Arial" panose="020B0604020202020204" pitchFamily="34" charset="0"/>
              </a:rPr>
              <a:t>: 110,00 TL</a:t>
            </a:r>
          </a:p>
          <a:p>
            <a:r>
              <a:rPr lang="tr-TR" sz="2800" b="1" dirty="0">
                <a:effectLst/>
                <a:latin typeface="Arial" panose="020B0604020202020204" pitchFamily="34" charset="0"/>
              </a:rPr>
              <a:t>GEÇ BAŞVURU GÜNÜ</a:t>
            </a:r>
            <a:r>
              <a:rPr lang="tr-TR" sz="2800" dirty="0">
                <a:effectLst/>
                <a:latin typeface="Arial" panose="020B0604020202020204" pitchFamily="34" charset="0"/>
              </a:rPr>
              <a:t>: 3 Mart2021(165 TL)</a:t>
            </a:r>
          </a:p>
          <a:p>
            <a:r>
              <a:rPr lang="tr-TR" sz="2800" dirty="0">
                <a:effectLst/>
                <a:latin typeface="Arial" panose="020B0604020202020204" pitchFamily="34" charset="0"/>
              </a:rPr>
              <a:t>ÖSYM Yönetim Kurulunun 14.01.2019 tarihli kararı gereği, şehit eşi, şehit çocuğu, gazi, gazi eşi ile gazi çocuklarından başvuru hizmeti </a:t>
            </a:r>
            <a:r>
              <a:rPr lang="tr-TR" sz="2800" dirty="0" err="1">
                <a:effectLst/>
                <a:latin typeface="Arial" panose="020B0604020202020204" pitchFamily="34" charset="0"/>
              </a:rPr>
              <a:t>ücretiile</a:t>
            </a:r>
            <a:r>
              <a:rPr lang="tr-TR" sz="2800" dirty="0">
                <a:effectLst/>
                <a:latin typeface="Arial" panose="020B0604020202020204" pitchFamily="34" charset="0"/>
              </a:rPr>
              <a:t> sınav ücreti alınmaz.</a:t>
            </a:r>
            <a:endParaRPr lang="tr-TR" sz="2800" dirty="0"/>
          </a:p>
        </p:txBody>
      </p:sp>
    </p:spTree>
    <p:extLst>
      <p:ext uri="{BB962C8B-B14F-4D97-AF65-F5344CB8AC3E}">
        <p14:creationId xmlns:p14="http://schemas.microsoft.com/office/powerpoint/2010/main" val="10999413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824FE68-BBD1-4F1F-BB0C-9C76AADCEDB3}"/>
              </a:ext>
            </a:extLst>
          </p:cNvPr>
          <p:cNvSpPr>
            <a:spLocks noGrp="1"/>
          </p:cNvSpPr>
          <p:nvPr>
            <p:ph type="title"/>
          </p:nvPr>
        </p:nvSpPr>
        <p:spPr>
          <a:xfrm>
            <a:off x="692459" y="624110"/>
            <a:ext cx="10812154" cy="1280890"/>
          </a:xfrm>
        </p:spPr>
        <p:txBody>
          <a:bodyPr/>
          <a:lstStyle/>
          <a:p>
            <a:pPr algn="ctr"/>
            <a:r>
              <a:rPr lang="tr-TR" dirty="0">
                <a:effectLst/>
                <a:latin typeface="Arial" panose="020B0604020202020204" pitchFamily="34" charset="0"/>
              </a:rPr>
              <a:t>Mülakat:</a:t>
            </a:r>
            <a:endParaRPr lang="tr-TR" dirty="0"/>
          </a:p>
        </p:txBody>
      </p:sp>
      <p:sp>
        <p:nvSpPr>
          <p:cNvPr id="3" name="İçerik Yer Tutucusu 2">
            <a:extLst>
              <a:ext uri="{FF2B5EF4-FFF2-40B4-BE49-F238E27FC236}">
                <a16:creationId xmlns:a16="http://schemas.microsoft.com/office/drawing/2014/main" id="{DB88B3D1-9B16-4B40-86DE-EBD69F2DC355}"/>
              </a:ext>
            </a:extLst>
          </p:cNvPr>
          <p:cNvSpPr>
            <a:spLocks noGrp="1"/>
          </p:cNvSpPr>
          <p:nvPr>
            <p:ph idx="1"/>
          </p:nvPr>
        </p:nvSpPr>
        <p:spPr>
          <a:xfrm>
            <a:off x="692458" y="1384917"/>
            <a:ext cx="10812154" cy="5237825"/>
          </a:xfrm>
        </p:spPr>
        <p:txBody>
          <a:bodyPr>
            <a:normAutofit/>
          </a:bodyPr>
          <a:lstStyle/>
          <a:p>
            <a:r>
              <a:rPr lang="tr-TR" dirty="0">
                <a:effectLst/>
                <a:latin typeface="Arial" panose="020B0604020202020204" pitchFamily="34" charset="0"/>
              </a:rPr>
              <a:t>(1)Fiziki Yeterlilik Testinden sonra adaylar mülakat komisyonlarına sevk edilir.</a:t>
            </a:r>
          </a:p>
          <a:p>
            <a:r>
              <a:rPr lang="tr-TR" dirty="0">
                <a:effectLst/>
                <a:latin typeface="Arial" panose="020B0604020202020204" pitchFamily="34" charset="0"/>
              </a:rPr>
              <a:t>(2)Adaylar, Harp Okulu ve Astsubay Meslek Yüksek Okulu için farklı kriterlere göre farklı mülakat değerlendirmesine tabi tutulacaktır. HO ve MYO tercihi olan adaylar tek mülakat değerlendirmesi sonucunda HO ve MYO için iki ayrı not alacaktır.</a:t>
            </a:r>
          </a:p>
          <a:p>
            <a:r>
              <a:rPr lang="tr-TR" dirty="0">
                <a:effectLst/>
                <a:latin typeface="Arial" panose="020B0604020202020204" pitchFamily="34" charset="0"/>
              </a:rPr>
              <a:t> (3)Adayların test ve sınavlar ile tespit edilemeyen bireysel özelliklerini tanımak amacıyla, yüz yüze görüşme yöntemi kullanılarak gerçekleştirilen seçim aşamasıdır.</a:t>
            </a:r>
          </a:p>
          <a:p>
            <a:r>
              <a:rPr lang="tr-TR" dirty="0">
                <a:effectLst/>
                <a:latin typeface="Arial" panose="020B0604020202020204" pitchFamily="34" charset="0"/>
              </a:rPr>
              <a:t>(4)Mülakat komisyonu tarafından, görüşme yoluyla aday; kendisinden istenileni kavrama yeteneği, özgüveni, öz geçmişi, kişiliği, psikolojik yapısı, kendini ifade edebilme yeteneği, beden dilini kullanma becerisi ve askerlik mesleğine uygunluğu yönünden değerlendirilir.</a:t>
            </a:r>
          </a:p>
          <a:p>
            <a:r>
              <a:rPr lang="tr-TR" dirty="0">
                <a:effectLst/>
                <a:latin typeface="Arial" panose="020B0604020202020204" pitchFamily="34" charset="0"/>
              </a:rPr>
              <a:t>(5)Komisyon üyeleri, adayları birbirlerinden bağımsız olarak ve yüz tam puan üzerinden değerlendirmektedir. </a:t>
            </a:r>
            <a:r>
              <a:rPr lang="tr-TR" dirty="0">
                <a:solidFill>
                  <a:schemeClr val="tx2">
                    <a:lumMod val="75000"/>
                  </a:schemeClr>
                </a:solidFill>
                <a:effectLst/>
                <a:latin typeface="Arial" panose="020B0604020202020204" pitchFamily="34" charset="0"/>
              </a:rPr>
              <a:t>Belirlenen baraj puanının altında puan alan adaylar müteakip sürece devam ettirilmez.</a:t>
            </a:r>
            <a:r>
              <a:rPr lang="tr-TR" dirty="0">
                <a:effectLst/>
                <a:latin typeface="Arial" panose="020B0604020202020204" pitchFamily="34" charset="0"/>
              </a:rPr>
              <a:t> Mülakat,100 puan üzerinden değerlendirilecek, </a:t>
            </a:r>
            <a:r>
              <a:rPr lang="tr-TR" dirty="0">
                <a:solidFill>
                  <a:schemeClr val="tx2">
                    <a:lumMod val="75000"/>
                  </a:schemeClr>
                </a:solidFill>
                <a:effectLst/>
                <a:latin typeface="Arial" panose="020B0604020202020204" pitchFamily="34" charset="0"/>
              </a:rPr>
              <a:t>70 ve üstü </a:t>
            </a:r>
            <a:r>
              <a:rPr lang="tr-TR" dirty="0">
                <a:solidFill>
                  <a:schemeClr val="tx1"/>
                </a:solidFill>
                <a:effectLst/>
                <a:latin typeface="Arial" panose="020B0604020202020204" pitchFamily="34" charset="0"/>
              </a:rPr>
              <a:t>alan adaylar başarılı </a:t>
            </a:r>
            <a:r>
              <a:rPr lang="tr-TR" dirty="0">
                <a:effectLst/>
                <a:latin typeface="Arial" panose="020B0604020202020204" pitchFamily="34" charset="0"/>
              </a:rPr>
              <a:t>kabul edilecektir.</a:t>
            </a:r>
            <a:endParaRPr lang="tr-TR" dirty="0"/>
          </a:p>
        </p:txBody>
      </p:sp>
    </p:spTree>
    <p:extLst>
      <p:ext uri="{BB962C8B-B14F-4D97-AF65-F5344CB8AC3E}">
        <p14:creationId xmlns:p14="http://schemas.microsoft.com/office/powerpoint/2010/main" val="7086951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5BAB0DD-EDC0-4022-B5F7-0BAC411A69FD}"/>
              </a:ext>
            </a:extLst>
          </p:cNvPr>
          <p:cNvSpPr>
            <a:spLocks noGrp="1"/>
          </p:cNvSpPr>
          <p:nvPr>
            <p:ph type="title"/>
          </p:nvPr>
        </p:nvSpPr>
        <p:spPr>
          <a:xfrm>
            <a:off x="710215" y="624110"/>
            <a:ext cx="10794398" cy="858461"/>
          </a:xfrm>
        </p:spPr>
        <p:txBody>
          <a:bodyPr>
            <a:normAutofit/>
          </a:bodyPr>
          <a:lstStyle/>
          <a:p>
            <a:pPr algn="ctr"/>
            <a:r>
              <a:rPr lang="tr-TR" sz="2400" dirty="0">
                <a:effectLst/>
                <a:latin typeface="Arial" panose="020B0604020202020204" pitchFamily="34" charset="0"/>
              </a:rPr>
              <a:t>Müzik Yeteneği ve Müzik Bilgisi Seviye Tespit Sınavı (Sadece Bando Astsubay Meslek Yüksekokuluna Başvuran Adaylar için):</a:t>
            </a:r>
            <a:endParaRPr lang="tr-TR" sz="2400" dirty="0"/>
          </a:p>
        </p:txBody>
      </p:sp>
      <p:pic>
        <p:nvPicPr>
          <p:cNvPr id="5" name="İçerik Yer Tutucusu 4">
            <a:extLst>
              <a:ext uri="{FF2B5EF4-FFF2-40B4-BE49-F238E27FC236}">
                <a16:creationId xmlns:a16="http://schemas.microsoft.com/office/drawing/2014/main" id="{89E2A2E6-0DB2-4C7B-9A19-391A9B5B70B2}"/>
              </a:ext>
            </a:extLst>
          </p:cNvPr>
          <p:cNvPicPr>
            <a:picLocks noGrp="1" noChangeAspect="1"/>
          </p:cNvPicPr>
          <p:nvPr>
            <p:ph idx="1"/>
          </p:nvPr>
        </p:nvPicPr>
        <p:blipFill rotWithShape="1">
          <a:blip r:embed="rId2"/>
          <a:srcRect l="24114" t="18359" r="23682" b="40866"/>
          <a:stretch/>
        </p:blipFill>
        <p:spPr>
          <a:xfrm>
            <a:off x="710215" y="1624614"/>
            <a:ext cx="10794398" cy="3346881"/>
          </a:xfrm>
        </p:spPr>
      </p:pic>
      <p:sp>
        <p:nvSpPr>
          <p:cNvPr id="7" name="Metin kutusu 6">
            <a:extLst>
              <a:ext uri="{FF2B5EF4-FFF2-40B4-BE49-F238E27FC236}">
                <a16:creationId xmlns:a16="http://schemas.microsoft.com/office/drawing/2014/main" id="{86565407-8671-4E9D-A0F9-7958FF3A39A1}"/>
              </a:ext>
            </a:extLst>
          </p:cNvPr>
          <p:cNvSpPr txBox="1"/>
          <p:nvPr/>
        </p:nvSpPr>
        <p:spPr>
          <a:xfrm>
            <a:off x="710215" y="5233386"/>
            <a:ext cx="10794398" cy="1477328"/>
          </a:xfrm>
          <a:prstGeom prst="rect">
            <a:avLst/>
          </a:prstGeom>
          <a:noFill/>
        </p:spPr>
        <p:txBody>
          <a:bodyPr wrap="square">
            <a:spAutoFit/>
          </a:bodyPr>
          <a:lstStyle/>
          <a:p>
            <a:r>
              <a:rPr lang="tr-TR" dirty="0">
                <a:solidFill>
                  <a:schemeClr val="tx2">
                    <a:lumMod val="75000"/>
                  </a:schemeClr>
                </a:solidFill>
                <a:effectLst/>
                <a:latin typeface="Arial" panose="020B0604020202020204" pitchFamily="34" charset="0"/>
              </a:rPr>
              <a:t>100 tam </a:t>
            </a:r>
            <a:r>
              <a:rPr lang="tr-TR" dirty="0">
                <a:effectLst/>
                <a:latin typeface="Arial" panose="020B0604020202020204" pitchFamily="34" charset="0"/>
              </a:rPr>
              <a:t>puan üzerinden en az </a:t>
            </a:r>
            <a:r>
              <a:rPr lang="tr-TR" dirty="0">
                <a:solidFill>
                  <a:schemeClr val="tx2">
                    <a:lumMod val="75000"/>
                  </a:schemeClr>
                </a:solidFill>
                <a:effectLst/>
                <a:latin typeface="Arial" panose="020B0604020202020204" pitchFamily="34" charset="0"/>
              </a:rPr>
              <a:t>60 puan</a:t>
            </a:r>
            <a:r>
              <a:rPr lang="tr-TR" dirty="0">
                <a:effectLst/>
                <a:latin typeface="Arial" panose="020B0604020202020204" pitchFamily="34" charset="0"/>
              </a:rPr>
              <a:t> alan adaylar, ilan edilen kontenjan çerçevesinde sıralanarak Yetenek Sınavında başarılı olmuş sayılırlar. Yetenek Sınavından 60 puanın altında not alan adaylar başarısız sayılır. Özel yetenek sınavını başarı ile geçen öğrencilerden kontenjan kadarı çalgı bakım ve onarım programında istihdam edilecektir. Diğer öğrenciler, Üflemeli ve Vurmalı </a:t>
            </a:r>
            <a:r>
              <a:rPr lang="tr-TR" dirty="0" err="1">
                <a:effectLst/>
                <a:latin typeface="Arial" panose="020B0604020202020204" pitchFamily="34" charset="0"/>
              </a:rPr>
              <a:t>Çalgıgruplarından</a:t>
            </a:r>
            <a:r>
              <a:rPr lang="tr-TR" dirty="0">
                <a:effectLst/>
                <a:latin typeface="Arial" panose="020B0604020202020204" pitchFamily="34" charset="0"/>
              </a:rPr>
              <a:t> uygun olan çalgılarda istihdam edileceklerdir. </a:t>
            </a:r>
            <a:endParaRPr lang="tr-TR" dirty="0"/>
          </a:p>
        </p:txBody>
      </p:sp>
    </p:spTree>
    <p:extLst>
      <p:ext uri="{BB962C8B-B14F-4D97-AF65-F5344CB8AC3E}">
        <p14:creationId xmlns:p14="http://schemas.microsoft.com/office/powerpoint/2010/main" val="28873783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17B5896-A233-4D53-9B99-BB50D4FBC97E}"/>
              </a:ext>
            </a:extLst>
          </p:cNvPr>
          <p:cNvSpPr>
            <a:spLocks noGrp="1"/>
          </p:cNvSpPr>
          <p:nvPr>
            <p:ph type="title"/>
          </p:nvPr>
        </p:nvSpPr>
        <p:spPr>
          <a:xfrm>
            <a:off x="834501" y="624109"/>
            <a:ext cx="10670112" cy="5918733"/>
          </a:xfrm>
        </p:spPr>
        <p:txBody>
          <a:bodyPr>
            <a:normAutofit fontScale="90000"/>
          </a:bodyPr>
          <a:lstStyle/>
          <a:p>
            <a:r>
              <a:rPr lang="tr-TR" dirty="0">
                <a:effectLst/>
                <a:latin typeface="Arial" panose="020B0604020202020204" pitchFamily="34" charset="0"/>
              </a:rPr>
              <a:t>Sağlık Muayenesi:</a:t>
            </a:r>
            <a:br>
              <a:rPr lang="tr-TR" dirty="0">
                <a:effectLst/>
                <a:latin typeface="Arial" panose="020B0604020202020204" pitchFamily="34" charset="0"/>
              </a:rPr>
            </a:br>
            <a:br>
              <a:rPr lang="tr-TR" dirty="0">
                <a:effectLst/>
                <a:latin typeface="Arial" panose="020B0604020202020204" pitchFamily="34" charset="0"/>
              </a:rPr>
            </a:br>
            <a:r>
              <a:rPr lang="tr-TR" dirty="0">
                <a:effectLst/>
                <a:latin typeface="Arial" panose="020B0604020202020204" pitchFamily="34" charset="0"/>
              </a:rPr>
              <a:t>Mülakatta başarılı olan adaylar sınav merkezi tarafından, belirlenmiş hastanelere “Türk Silahlı Kuvvetleri, Jandarma Genel Komutanlığı ve Sahil Güvenlik Komutanlığı Sağlık Yeteneği Yönetmeliği” ne  uygun şekilde, “Askerî Öğrenci Olur” kararlı sağlık kurulu raporu almak amacıyla, sevk edilir.</a:t>
            </a:r>
            <a:br>
              <a:rPr lang="tr-TR" dirty="0">
                <a:effectLst/>
                <a:latin typeface="Arial" panose="020B0604020202020204" pitchFamily="34" charset="0"/>
              </a:rPr>
            </a:br>
            <a:r>
              <a:rPr lang="tr-TR" dirty="0">
                <a:effectLst/>
                <a:latin typeface="Arial" panose="020B0604020202020204" pitchFamily="34" charset="0"/>
              </a:rPr>
              <a:t>Hava Harp Okuluna müracaat eden adaylar “Askeri öğrenci olur, Kategori-1 hava aracında uçucu yetiştirilmeye elverişlidir.” sağlık raporunu almak üzere sevk edilir.</a:t>
            </a:r>
            <a:endParaRPr lang="tr-TR" dirty="0"/>
          </a:p>
        </p:txBody>
      </p:sp>
    </p:spTree>
    <p:extLst>
      <p:ext uri="{BB962C8B-B14F-4D97-AF65-F5344CB8AC3E}">
        <p14:creationId xmlns:p14="http://schemas.microsoft.com/office/powerpoint/2010/main" val="41564095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18CE7DF-24F6-4E70-B063-EDF9F45E9F96}"/>
              </a:ext>
            </a:extLst>
          </p:cNvPr>
          <p:cNvSpPr>
            <a:spLocks noGrp="1"/>
          </p:cNvSpPr>
          <p:nvPr>
            <p:ph type="title"/>
          </p:nvPr>
        </p:nvSpPr>
        <p:spPr>
          <a:xfrm>
            <a:off x="816747" y="624110"/>
            <a:ext cx="10687866" cy="1280890"/>
          </a:xfrm>
        </p:spPr>
        <p:txBody>
          <a:bodyPr/>
          <a:lstStyle/>
          <a:p>
            <a:pPr algn="ctr"/>
            <a:r>
              <a:rPr lang="tr-TR" dirty="0">
                <a:effectLst/>
                <a:latin typeface="Arial" panose="020B0604020202020204" pitchFamily="34" charset="0"/>
              </a:rPr>
              <a:t>Öğrenci Seçme Uçuşu (ÖSU)</a:t>
            </a:r>
            <a:endParaRPr lang="tr-TR" dirty="0"/>
          </a:p>
        </p:txBody>
      </p:sp>
      <p:sp>
        <p:nvSpPr>
          <p:cNvPr id="3" name="İçerik Yer Tutucusu 2">
            <a:extLst>
              <a:ext uri="{FF2B5EF4-FFF2-40B4-BE49-F238E27FC236}">
                <a16:creationId xmlns:a16="http://schemas.microsoft.com/office/drawing/2014/main" id="{5EC49F62-E896-45E5-9446-33E0B768BB41}"/>
              </a:ext>
            </a:extLst>
          </p:cNvPr>
          <p:cNvSpPr>
            <a:spLocks noGrp="1"/>
          </p:cNvSpPr>
          <p:nvPr>
            <p:ph idx="1"/>
          </p:nvPr>
        </p:nvSpPr>
        <p:spPr>
          <a:xfrm>
            <a:off x="816746" y="1624614"/>
            <a:ext cx="10687866" cy="4465468"/>
          </a:xfrm>
        </p:spPr>
        <p:txBody>
          <a:bodyPr>
            <a:normAutofit/>
          </a:bodyPr>
          <a:lstStyle/>
          <a:p>
            <a:r>
              <a:rPr lang="tr-TR" dirty="0">
                <a:effectLst/>
                <a:latin typeface="Arial" panose="020B0604020202020204" pitchFamily="34" charset="0"/>
              </a:rPr>
              <a:t>ÖSU; Hava Harp Okulu adayı olarak 2’nci Seçim Aşamaları’ </a:t>
            </a:r>
            <a:r>
              <a:rPr lang="tr-TR" dirty="0" err="1">
                <a:effectLst/>
                <a:latin typeface="Arial" panose="020B0604020202020204" pitchFamily="34" charset="0"/>
              </a:rPr>
              <a:t>na</a:t>
            </a:r>
            <a:r>
              <a:rPr lang="tr-TR" dirty="0">
                <a:effectLst/>
                <a:latin typeface="Arial" panose="020B0604020202020204" pitchFamily="34" charset="0"/>
              </a:rPr>
              <a:t> çağrılan ve “Askeri öğrenci olur, Kategori-1 hava aracında uçucu yetiştirilmeye elverişlidir” sağlık raporu alanlardan ÖSU Kontenjanına girenler için uygulanacaktır. ÖSU Kontenjanında yer alacak adaylar 2021-MSÜ Sayısal puanı (100’lük sisteme dönüştürülerek), Fiziki Yeterlilik Testi ve Mülakat notları esas alınarak uygulanacak değerlendirmeye göre belirlenecektir</a:t>
            </a:r>
          </a:p>
          <a:p>
            <a:r>
              <a:rPr lang="tr-TR" dirty="0">
                <a:effectLst/>
                <a:latin typeface="Arial" panose="020B0604020202020204" pitchFamily="34" charset="0"/>
              </a:rPr>
              <a:t>Önceki seçim aşamalarını başarı ile tamamlayan </a:t>
            </a:r>
            <a:r>
              <a:rPr lang="tr-TR" dirty="0" err="1">
                <a:effectLst/>
                <a:latin typeface="Arial" panose="020B0604020202020204" pitchFamily="34" charset="0"/>
              </a:rPr>
              <a:t>adaylardanÖğrenci</a:t>
            </a:r>
            <a:r>
              <a:rPr lang="tr-TR" dirty="0">
                <a:effectLst/>
                <a:latin typeface="Arial" panose="020B0604020202020204" pitchFamily="34" charset="0"/>
              </a:rPr>
              <a:t> Seçme Uçuşu kontenjanına girenler, Hava Kuvvetleri Komutanlığının belirleyeceği tarih ve hava meydanlarında Öğrenci Seçme Uçuşuna tabi tutulurlar. Öğrenci Seçme Uçuşları yalnız uçuş kriterine göre icra edilir. </a:t>
            </a:r>
            <a:r>
              <a:rPr lang="tr-TR" dirty="0">
                <a:solidFill>
                  <a:schemeClr val="tx2">
                    <a:lumMod val="75000"/>
                  </a:schemeClr>
                </a:solidFill>
                <a:effectLst/>
                <a:latin typeface="Arial" panose="020B0604020202020204" pitchFamily="34" charset="0"/>
              </a:rPr>
              <a:t>Başarısız olan adaylar elenir </a:t>
            </a:r>
            <a:r>
              <a:rPr lang="tr-TR" dirty="0">
                <a:effectLst/>
                <a:latin typeface="Arial" panose="020B0604020202020204" pitchFamily="34" charset="0"/>
              </a:rPr>
              <a:t>(Hava Harp Okulu adaylığı sonlanır varsa diğer tercihleri için adaylığı devam eder.).</a:t>
            </a:r>
            <a:endParaRPr lang="tr-TR" dirty="0"/>
          </a:p>
        </p:txBody>
      </p:sp>
    </p:spTree>
    <p:extLst>
      <p:ext uri="{BB962C8B-B14F-4D97-AF65-F5344CB8AC3E}">
        <p14:creationId xmlns:p14="http://schemas.microsoft.com/office/powerpoint/2010/main" val="39608325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7E96F3F-F277-4F9E-8CE5-EDB7CBA540E3}"/>
              </a:ext>
            </a:extLst>
          </p:cNvPr>
          <p:cNvSpPr>
            <a:spLocks noGrp="1"/>
          </p:cNvSpPr>
          <p:nvPr>
            <p:ph type="title"/>
          </p:nvPr>
        </p:nvSpPr>
        <p:spPr>
          <a:xfrm>
            <a:off x="1198485" y="624110"/>
            <a:ext cx="10306127" cy="1280890"/>
          </a:xfrm>
        </p:spPr>
        <p:txBody>
          <a:bodyPr/>
          <a:lstStyle/>
          <a:p>
            <a:r>
              <a:rPr lang="tr-TR" dirty="0">
                <a:effectLst/>
                <a:latin typeface="Arial" panose="020B0604020202020204" pitchFamily="34" charset="0"/>
              </a:rPr>
              <a:t>Arşiv Araştırması ve Güvenlik Soruşturması:</a:t>
            </a:r>
            <a:endParaRPr lang="tr-TR" dirty="0"/>
          </a:p>
        </p:txBody>
      </p:sp>
      <p:sp>
        <p:nvSpPr>
          <p:cNvPr id="3" name="İçerik Yer Tutucusu 2">
            <a:extLst>
              <a:ext uri="{FF2B5EF4-FFF2-40B4-BE49-F238E27FC236}">
                <a16:creationId xmlns:a16="http://schemas.microsoft.com/office/drawing/2014/main" id="{145C3C25-3C21-4FB1-BFA6-D1FBC30986E7}"/>
              </a:ext>
            </a:extLst>
          </p:cNvPr>
          <p:cNvSpPr>
            <a:spLocks noGrp="1"/>
          </p:cNvSpPr>
          <p:nvPr>
            <p:ph idx="1"/>
          </p:nvPr>
        </p:nvSpPr>
        <p:spPr>
          <a:xfrm>
            <a:off x="781235" y="2133600"/>
            <a:ext cx="10723377" cy="3406066"/>
          </a:xfrm>
        </p:spPr>
        <p:txBody>
          <a:bodyPr/>
          <a:lstStyle/>
          <a:p>
            <a:r>
              <a:rPr lang="tr-TR" dirty="0">
                <a:effectLst/>
                <a:latin typeface="Arial" panose="020B0604020202020204" pitchFamily="34" charset="0"/>
              </a:rPr>
              <a:t>(1)Milli Savunma Üniversitesine bağlı Harp Okulları ve Astsubay Meslek Yüksek Okullarında askeri öğrenci olmak üzere başvuru yapan adaylar hakkında arşiv araştırması ve güvenlik soruşturması yapılır.</a:t>
            </a:r>
          </a:p>
          <a:p>
            <a:r>
              <a:rPr lang="tr-TR" dirty="0">
                <a:effectLst/>
                <a:latin typeface="Arial" panose="020B0604020202020204" pitchFamily="34" charset="0"/>
              </a:rPr>
              <a:t>(2)Arşiv araştırması ve güvenlik soruşturması sonucunda ilgili mevzuatlara göre şüpheli ya da sakıncalı halleri bulunan adaylar okullara kabul edilmez. </a:t>
            </a:r>
          </a:p>
          <a:p>
            <a:r>
              <a:rPr lang="tr-TR" dirty="0">
                <a:effectLst/>
                <a:latin typeface="Arial" panose="020B0604020202020204" pitchFamily="34" charset="0"/>
              </a:rPr>
              <a:t>(3)Adaylar okula kabul edilmiş, öğrenime başlamış olsalar dahi arşiv araştırması ve güvenlik soruşturması sonucunda ilgili mevzuatlara göre şüpheli ya da sakıncalı halleri bulunanların okulla ilişiği kesilir.</a:t>
            </a:r>
            <a:endParaRPr lang="tr-TR" dirty="0"/>
          </a:p>
        </p:txBody>
      </p:sp>
    </p:spTree>
    <p:extLst>
      <p:ext uri="{BB962C8B-B14F-4D97-AF65-F5344CB8AC3E}">
        <p14:creationId xmlns:p14="http://schemas.microsoft.com/office/powerpoint/2010/main" val="20060498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698CA33-7A6D-46F8-8BA2-323E88CD69F7}"/>
              </a:ext>
            </a:extLst>
          </p:cNvPr>
          <p:cNvSpPr>
            <a:spLocks noGrp="1"/>
          </p:cNvSpPr>
          <p:nvPr>
            <p:ph type="title"/>
          </p:nvPr>
        </p:nvSpPr>
        <p:spPr>
          <a:xfrm>
            <a:off x="1003177" y="624110"/>
            <a:ext cx="10501435" cy="1280890"/>
          </a:xfrm>
        </p:spPr>
        <p:txBody>
          <a:bodyPr/>
          <a:lstStyle/>
          <a:p>
            <a:pPr algn="ctr"/>
            <a:r>
              <a:rPr lang="tr-TR" dirty="0">
                <a:effectLst/>
                <a:latin typeface="Arial" panose="020B0604020202020204" pitchFamily="34" charset="0"/>
              </a:rPr>
              <a:t>Aday Değerlendirme Puanı;</a:t>
            </a:r>
            <a:endParaRPr lang="tr-TR" dirty="0"/>
          </a:p>
        </p:txBody>
      </p:sp>
      <p:sp>
        <p:nvSpPr>
          <p:cNvPr id="3" name="İçerik Yer Tutucusu 2">
            <a:extLst>
              <a:ext uri="{FF2B5EF4-FFF2-40B4-BE49-F238E27FC236}">
                <a16:creationId xmlns:a16="http://schemas.microsoft.com/office/drawing/2014/main" id="{9F8C8786-F886-4C06-B2CF-072F290C9B85}"/>
              </a:ext>
            </a:extLst>
          </p:cNvPr>
          <p:cNvSpPr>
            <a:spLocks noGrp="1"/>
          </p:cNvSpPr>
          <p:nvPr>
            <p:ph idx="1"/>
          </p:nvPr>
        </p:nvSpPr>
        <p:spPr>
          <a:xfrm>
            <a:off x="674703" y="1553591"/>
            <a:ext cx="10829909" cy="5078027"/>
          </a:xfrm>
        </p:spPr>
        <p:txBody>
          <a:bodyPr/>
          <a:lstStyle/>
          <a:p>
            <a:r>
              <a:rPr lang="tr-TR" dirty="0">
                <a:effectLst/>
                <a:latin typeface="Arial" panose="020B0604020202020204" pitchFamily="34" charset="0"/>
              </a:rPr>
              <a:t>a)Üniversite Sınavı Puanı: Harp Okulları için 2021-YKS (Orta Öğretim Başarı Puanı Eklenmemiş), Astsubay Meslek Yüksekokulları için 2021-TYT (Orta Öğretim Başarı Puanı Eklenmemiş)puanı (2020-TYT puanı 200 ve üzeri olanlar, istedikleri takdirde 2021-TYT’ye girmeden </a:t>
            </a:r>
            <a:r>
              <a:rPr lang="tr-TR" dirty="0" err="1">
                <a:effectLst/>
                <a:latin typeface="Arial" panose="020B0604020202020204" pitchFamily="34" charset="0"/>
              </a:rPr>
              <a:t>YKS’nin</a:t>
            </a:r>
            <a:r>
              <a:rPr lang="tr-TR" dirty="0">
                <a:effectLst/>
                <a:latin typeface="Arial" panose="020B0604020202020204" pitchFamily="34" charset="0"/>
              </a:rPr>
              <a:t> diğer oturumlarına girebileceklerdir. Ancak, 2020-TYT puanı 200 ve üzerinde olduğu için 2021yılı TYT sınavına girmek istemeyen adaylar, MSB tarafından TYT puanına bir taban puan belirleneceği hususunu göz önünde bulundurmalıdırlar.),</a:t>
            </a:r>
          </a:p>
          <a:p>
            <a:r>
              <a:rPr lang="tr-TR" dirty="0">
                <a:effectLst/>
                <a:latin typeface="Arial" panose="020B0604020202020204" pitchFamily="34" charset="0"/>
              </a:rPr>
              <a:t>b)Fiziki Yeterlilik Testi Puanı,</a:t>
            </a:r>
          </a:p>
          <a:p>
            <a:r>
              <a:rPr lang="tr-TR" dirty="0">
                <a:effectLst/>
                <a:latin typeface="Arial" panose="020B0604020202020204" pitchFamily="34" charset="0"/>
              </a:rPr>
              <a:t>c)Müzik </a:t>
            </a:r>
            <a:r>
              <a:rPr lang="tr-TR" dirty="0" err="1">
                <a:effectLst/>
                <a:latin typeface="Arial" panose="020B0604020202020204" pitchFamily="34" charset="0"/>
              </a:rPr>
              <a:t>Yeteneğive</a:t>
            </a:r>
            <a:r>
              <a:rPr lang="tr-TR" dirty="0">
                <a:effectLst/>
                <a:latin typeface="Arial" panose="020B0604020202020204" pitchFamily="34" charset="0"/>
              </a:rPr>
              <a:t> Müzik Bilgisi Seviye Tespit Sınavı Puanı (Sadece Bando Astsubay Meslek Yüksekokulu Adayları için),</a:t>
            </a:r>
          </a:p>
          <a:p>
            <a:r>
              <a:rPr lang="tr-TR" dirty="0">
                <a:effectLst/>
                <a:latin typeface="Arial" panose="020B0604020202020204" pitchFamily="34" charset="0"/>
              </a:rPr>
              <a:t>ç)Mülakat Puanından oluşmaktadır</a:t>
            </a:r>
            <a:endParaRPr lang="tr-TR" dirty="0"/>
          </a:p>
        </p:txBody>
      </p:sp>
    </p:spTree>
    <p:extLst>
      <p:ext uri="{BB962C8B-B14F-4D97-AF65-F5344CB8AC3E}">
        <p14:creationId xmlns:p14="http://schemas.microsoft.com/office/powerpoint/2010/main" val="35593107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5725B4D-F019-417B-929B-67CE59FE880D}"/>
              </a:ext>
            </a:extLst>
          </p:cNvPr>
          <p:cNvSpPr>
            <a:spLocks noGrp="1"/>
          </p:cNvSpPr>
          <p:nvPr>
            <p:ph type="title"/>
          </p:nvPr>
        </p:nvSpPr>
        <p:spPr>
          <a:xfrm>
            <a:off x="843379" y="624110"/>
            <a:ext cx="10661233" cy="982748"/>
          </a:xfrm>
        </p:spPr>
        <p:txBody>
          <a:bodyPr/>
          <a:lstStyle/>
          <a:p>
            <a:pPr algn="ctr"/>
            <a:r>
              <a:rPr lang="tr-TR" dirty="0">
                <a:effectLst/>
                <a:latin typeface="Arial" panose="020B0604020202020204" pitchFamily="34" charset="0"/>
              </a:rPr>
              <a:t>İntibak Eğitimi:</a:t>
            </a:r>
            <a:endParaRPr lang="tr-TR" dirty="0"/>
          </a:p>
        </p:txBody>
      </p:sp>
      <p:sp>
        <p:nvSpPr>
          <p:cNvPr id="3" name="İçerik Yer Tutucusu 2">
            <a:extLst>
              <a:ext uri="{FF2B5EF4-FFF2-40B4-BE49-F238E27FC236}">
                <a16:creationId xmlns:a16="http://schemas.microsoft.com/office/drawing/2014/main" id="{9A813B8D-87EA-4A14-BEE9-2384F8840341}"/>
              </a:ext>
            </a:extLst>
          </p:cNvPr>
          <p:cNvSpPr>
            <a:spLocks noGrp="1"/>
          </p:cNvSpPr>
          <p:nvPr>
            <p:ph idx="1"/>
          </p:nvPr>
        </p:nvSpPr>
        <p:spPr>
          <a:xfrm>
            <a:off x="843379" y="2133600"/>
            <a:ext cx="10661233" cy="3777622"/>
          </a:xfrm>
        </p:spPr>
        <p:txBody>
          <a:bodyPr/>
          <a:lstStyle/>
          <a:p>
            <a:r>
              <a:rPr lang="tr-TR" dirty="0">
                <a:effectLst/>
                <a:latin typeface="Arial" panose="020B0604020202020204" pitchFamily="34" charset="0"/>
              </a:rPr>
              <a:t>İntibak eğitimi esnasında askerliğe uyum sağlayamayacakları değerlendirilen adaylar, askeri öğrenci olma hakkını kaybederler. Başarılı olanlar intibak eğitimi sonunda törenle yemin ederek, “Askeri Öğrenci” olurlar.</a:t>
            </a:r>
            <a:endParaRPr lang="tr-TR" dirty="0"/>
          </a:p>
        </p:txBody>
      </p:sp>
    </p:spTree>
    <p:extLst>
      <p:ext uri="{BB962C8B-B14F-4D97-AF65-F5344CB8AC3E}">
        <p14:creationId xmlns:p14="http://schemas.microsoft.com/office/powerpoint/2010/main" val="38404269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5B7A118-3B5B-4C97-8040-203899D6E2AA}"/>
              </a:ext>
            </a:extLst>
          </p:cNvPr>
          <p:cNvSpPr>
            <a:spLocks noGrp="1"/>
          </p:cNvSpPr>
          <p:nvPr>
            <p:ph type="title"/>
          </p:nvPr>
        </p:nvSpPr>
        <p:spPr/>
        <p:txBody>
          <a:bodyPr/>
          <a:lstStyle/>
          <a:p>
            <a:pPr algn="ctr"/>
            <a:r>
              <a:rPr lang="tr-TR" dirty="0"/>
              <a:t>KAYNAKÇA </a:t>
            </a:r>
          </a:p>
        </p:txBody>
      </p:sp>
      <p:sp>
        <p:nvSpPr>
          <p:cNvPr id="3" name="İçerik Yer Tutucusu 2">
            <a:extLst>
              <a:ext uri="{FF2B5EF4-FFF2-40B4-BE49-F238E27FC236}">
                <a16:creationId xmlns:a16="http://schemas.microsoft.com/office/drawing/2014/main" id="{81B30665-38B8-4854-99CA-3F351111ACEC}"/>
              </a:ext>
            </a:extLst>
          </p:cNvPr>
          <p:cNvSpPr>
            <a:spLocks noGrp="1"/>
          </p:cNvSpPr>
          <p:nvPr>
            <p:ph idx="1"/>
          </p:nvPr>
        </p:nvSpPr>
        <p:spPr>
          <a:xfrm>
            <a:off x="1091953" y="2133600"/>
            <a:ext cx="10412659" cy="3777622"/>
          </a:xfrm>
        </p:spPr>
        <p:txBody>
          <a:bodyPr/>
          <a:lstStyle/>
          <a:p>
            <a:r>
              <a:rPr lang="tr-TR" sz="1800" dirty="0">
                <a:solidFill>
                  <a:schemeClr val="bg2">
                    <a:lumMod val="20000"/>
                    <a:lumOff val="80000"/>
                  </a:schemeClr>
                </a:solidFill>
                <a:effectLst/>
                <a:latin typeface="Times New Roman" panose="02020603050405020304" pitchFamily="18" charset="0"/>
                <a:ea typeface="Calibri" panose="020F0502020204030204" pitchFamily="34" charset="0"/>
                <a:cs typeface="Times New Roman" panose="02020603050405020304" pitchFamily="18" charset="0"/>
              </a:rPr>
              <a:t>ÖSYM(2021). Yükseköğretim bilgi yönetim sistemi. </a:t>
            </a:r>
            <a:r>
              <a:rPr lang="tr-TR" i="1" dirty="0">
                <a:solidFill>
                  <a:schemeClr val="bg2">
                    <a:lumMod val="20000"/>
                    <a:lumOff val="80000"/>
                  </a:schemeClr>
                </a:solidFill>
                <a:latin typeface="Times New Roman" panose="02020603050405020304" pitchFamily="18" charset="0"/>
                <a:ea typeface="Calibri" panose="020F0502020204030204" pitchFamily="34" charset="0"/>
                <a:cs typeface="Times New Roman" panose="02020603050405020304" pitchFamily="18" charset="0"/>
              </a:rPr>
              <a:t>Milli savunma üniversitesi kılavuzu</a:t>
            </a:r>
            <a:r>
              <a:rPr lang="tr-TR" sz="1800" i="1" dirty="0">
                <a:solidFill>
                  <a:schemeClr val="bg2">
                    <a:lumMod val="20000"/>
                    <a:lumOff val="80000"/>
                  </a:schemeClr>
                </a:solidFill>
                <a:effectLst/>
                <a:latin typeface="Times New Roman" panose="02020603050405020304" pitchFamily="18" charset="0"/>
                <a:ea typeface="Calibri" panose="020F0502020204030204" pitchFamily="34" charset="0"/>
                <a:cs typeface="Times New Roman" panose="02020603050405020304" pitchFamily="18" charset="0"/>
              </a:rPr>
              <a:t>[https://dokuman.osym.gov.tr/pdfdokuman/2021/MSU/kilavuz27012021.pdf.Erişim tarihi 01. 02. 2021.</a:t>
            </a:r>
            <a:endParaRPr lang="tr-TR" sz="1800" dirty="0">
              <a:solidFill>
                <a:schemeClr val="bg2">
                  <a:lumMod val="20000"/>
                  <a:lumOff val="80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40869408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77C1C87-26ED-475D-AD33-C77471425168}"/>
              </a:ext>
            </a:extLst>
          </p:cNvPr>
          <p:cNvSpPr>
            <a:spLocks noGrp="1"/>
          </p:cNvSpPr>
          <p:nvPr>
            <p:ph type="title"/>
          </p:nvPr>
        </p:nvSpPr>
        <p:spPr/>
        <p:txBody>
          <a:bodyPr>
            <a:normAutofit/>
          </a:bodyPr>
          <a:lstStyle/>
          <a:p>
            <a:pPr algn="ctr"/>
            <a:r>
              <a:rPr lang="tr-TR" sz="6000" dirty="0"/>
              <a:t>TEŞEKKÜR EDERİM</a:t>
            </a:r>
          </a:p>
        </p:txBody>
      </p:sp>
      <p:sp>
        <p:nvSpPr>
          <p:cNvPr id="3" name="İçerik Yer Tutucusu 2">
            <a:extLst>
              <a:ext uri="{FF2B5EF4-FFF2-40B4-BE49-F238E27FC236}">
                <a16:creationId xmlns:a16="http://schemas.microsoft.com/office/drawing/2014/main" id="{86E447B1-A399-4FC8-AFE1-2D675C1DFF17}"/>
              </a:ext>
            </a:extLst>
          </p:cNvPr>
          <p:cNvSpPr>
            <a:spLocks noGrp="1"/>
          </p:cNvSpPr>
          <p:nvPr>
            <p:ph idx="1"/>
          </p:nvPr>
        </p:nvSpPr>
        <p:spPr>
          <a:xfrm>
            <a:off x="2589212" y="2133600"/>
            <a:ext cx="8915400" cy="1168893"/>
          </a:xfrm>
        </p:spPr>
        <p:txBody>
          <a:bodyPr>
            <a:noAutofit/>
          </a:bodyPr>
          <a:lstStyle/>
          <a:p>
            <a:pPr algn="ctr"/>
            <a:r>
              <a:rPr lang="tr-TR" sz="6000" dirty="0"/>
              <a:t>ANKARA ANADOLU LİSESİ REHBERLİK SERVİSİ</a:t>
            </a:r>
          </a:p>
        </p:txBody>
      </p:sp>
    </p:spTree>
    <p:extLst>
      <p:ext uri="{BB962C8B-B14F-4D97-AF65-F5344CB8AC3E}">
        <p14:creationId xmlns:p14="http://schemas.microsoft.com/office/powerpoint/2010/main" val="2769912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EFBD77D-D6FA-4408-B3B6-DF433AA42B62}"/>
              </a:ext>
            </a:extLst>
          </p:cNvPr>
          <p:cNvSpPr>
            <a:spLocks noGrp="1"/>
          </p:cNvSpPr>
          <p:nvPr>
            <p:ph type="title"/>
          </p:nvPr>
        </p:nvSpPr>
        <p:spPr>
          <a:xfrm>
            <a:off x="976545" y="624110"/>
            <a:ext cx="10528068" cy="1280890"/>
          </a:xfrm>
        </p:spPr>
        <p:txBody>
          <a:bodyPr>
            <a:normAutofit fontScale="90000"/>
          </a:bodyPr>
          <a:lstStyle/>
          <a:p>
            <a:r>
              <a:rPr lang="tr-TR" dirty="0">
                <a:effectLst/>
                <a:latin typeface="Arial" panose="020B0604020202020204" pitchFamily="34" charset="0"/>
              </a:rPr>
              <a:t>1.Harp Okulları için;</a:t>
            </a:r>
            <a:br>
              <a:rPr lang="tr-TR" dirty="0">
                <a:effectLst/>
                <a:latin typeface="Arial" panose="020B0604020202020204" pitchFamily="34" charset="0"/>
              </a:rPr>
            </a:br>
            <a:r>
              <a:rPr lang="tr-TR" dirty="0">
                <a:effectLst/>
                <a:latin typeface="Arial" panose="020B0604020202020204" pitchFamily="34" charset="0"/>
              </a:rPr>
              <a:t>Hem TYT, hem de AYT sınavlarına girmeniz gerekmektedir.</a:t>
            </a:r>
            <a:endParaRPr lang="tr-TR" dirty="0"/>
          </a:p>
        </p:txBody>
      </p:sp>
      <p:sp>
        <p:nvSpPr>
          <p:cNvPr id="3" name="İçerik Yer Tutucusu 2">
            <a:extLst>
              <a:ext uri="{FF2B5EF4-FFF2-40B4-BE49-F238E27FC236}">
                <a16:creationId xmlns:a16="http://schemas.microsoft.com/office/drawing/2014/main" id="{98B347A7-8303-405A-BFC2-683B60D95F67}"/>
              </a:ext>
            </a:extLst>
          </p:cNvPr>
          <p:cNvSpPr>
            <a:spLocks noGrp="1"/>
          </p:cNvSpPr>
          <p:nvPr>
            <p:ph idx="1"/>
          </p:nvPr>
        </p:nvSpPr>
        <p:spPr>
          <a:xfrm>
            <a:off x="745725" y="2308194"/>
            <a:ext cx="10758888" cy="1775534"/>
          </a:xfrm>
        </p:spPr>
        <p:txBody>
          <a:bodyPr>
            <a:normAutofit/>
          </a:bodyPr>
          <a:lstStyle/>
          <a:p>
            <a:r>
              <a:rPr lang="tr-TR" sz="3600" dirty="0">
                <a:effectLst/>
                <a:latin typeface="Arial" panose="020B0604020202020204" pitchFamily="34" charset="0"/>
              </a:rPr>
              <a:t>2. Astsubay Meslek Yüksekokulları için;</a:t>
            </a:r>
          </a:p>
          <a:p>
            <a:pPr marL="0" indent="0">
              <a:buNone/>
            </a:pPr>
            <a:r>
              <a:rPr lang="tr-TR" sz="3600" dirty="0">
                <a:latin typeface="Arial" panose="020B0604020202020204" pitchFamily="34" charset="0"/>
              </a:rPr>
              <a:t> Sadece TYT sınavına girmeniz yeterlidir.</a:t>
            </a:r>
          </a:p>
        </p:txBody>
      </p:sp>
      <p:sp>
        <p:nvSpPr>
          <p:cNvPr id="7" name="İçerik Yer Tutucusu 2">
            <a:extLst>
              <a:ext uri="{FF2B5EF4-FFF2-40B4-BE49-F238E27FC236}">
                <a16:creationId xmlns:a16="http://schemas.microsoft.com/office/drawing/2014/main" id="{F7A5CEC8-AD98-428C-9F3D-344F446434A5}"/>
              </a:ext>
            </a:extLst>
          </p:cNvPr>
          <p:cNvSpPr txBox="1">
            <a:spLocks/>
          </p:cNvSpPr>
          <p:nvPr/>
        </p:nvSpPr>
        <p:spPr>
          <a:xfrm>
            <a:off x="559294" y="4083728"/>
            <a:ext cx="10758888" cy="177553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tr-TR" sz="3600" dirty="0">
                <a:effectLst/>
                <a:latin typeface="Arial" panose="020B0604020202020204" pitchFamily="34" charset="0"/>
              </a:rPr>
              <a:t>Harp Okullarına (HO)kadın ve erkek, Astsubay Meslek Yüksekokullarına (Asb. MYO) sadece erkek öğrenci alınacaktır.</a:t>
            </a:r>
            <a:endParaRPr lang="tr-TR" sz="3600" dirty="0">
              <a:latin typeface="Arial" panose="020B0604020202020204" pitchFamily="34" charset="0"/>
            </a:endParaRPr>
          </a:p>
        </p:txBody>
      </p:sp>
    </p:spTree>
    <p:extLst>
      <p:ext uri="{BB962C8B-B14F-4D97-AF65-F5344CB8AC3E}">
        <p14:creationId xmlns:p14="http://schemas.microsoft.com/office/powerpoint/2010/main" val="3642662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9D8D5F1-E163-409F-B70A-AD6DCE95EFCE}"/>
              </a:ext>
            </a:extLst>
          </p:cNvPr>
          <p:cNvSpPr>
            <a:spLocks noGrp="1"/>
          </p:cNvSpPr>
          <p:nvPr>
            <p:ph type="title"/>
          </p:nvPr>
        </p:nvSpPr>
        <p:spPr/>
        <p:txBody>
          <a:bodyPr/>
          <a:lstStyle/>
          <a:p>
            <a:pPr algn="ctr"/>
            <a:r>
              <a:rPr lang="tr-TR" b="1" dirty="0">
                <a:effectLst/>
                <a:latin typeface="Arial" panose="020B0604020202020204" pitchFamily="34" charset="0"/>
              </a:rPr>
              <a:t>BAŞVURU İŞLEMLERİ</a:t>
            </a:r>
            <a:endParaRPr lang="tr-TR" b="1" dirty="0"/>
          </a:p>
        </p:txBody>
      </p:sp>
      <p:sp>
        <p:nvSpPr>
          <p:cNvPr id="3" name="İçerik Yer Tutucusu 2">
            <a:extLst>
              <a:ext uri="{FF2B5EF4-FFF2-40B4-BE49-F238E27FC236}">
                <a16:creationId xmlns:a16="http://schemas.microsoft.com/office/drawing/2014/main" id="{3F1BF927-3DB6-4570-BFD9-DFA7653022EE}"/>
              </a:ext>
            </a:extLst>
          </p:cNvPr>
          <p:cNvSpPr>
            <a:spLocks noGrp="1"/>
          </p:cNvSpPr>
          <p:nvPr>
            <p:ph idx="1"/>
          </p:nvPr>
        </p:nvSpPr>
        <p:spPr>
          <a:xfrm>
            <a:off x="532659" y="1367161"/>
            <a:ext cx="11425561" cy="4554245"/>
          </a:xfrm>
        </p:spPr>
        <p:txBody>
          <a:bodyPr>
            <a:normAutofit fontScale="85000" lnSpcReduction="10000"/>
          </a:bodyPr>
          <a:lstStyle/>
          <a:p>
            <a:r>
              <a:rPr lang="tr-TR" dirty="0">
                <a:effectLst/>
                <a:latin typeface="Arial" panose="020B0604020202020204" pitchFamily="34" charset="0"/>
              </a:rPr>
              <a:t>Tüm adayların, sınava başvuru işlemi yapmadan önce HES kodunu edinmiş olmaları gerekmektedir. </a:t>
            </a:r>
          </a:p>
          <a:p>
            <a:r>
              <a:rPr lang="tr-TR" dirty="0">
                <a:effectLst/>
                <a:latin typeface="Arial" panose="020B0604020202020204" pitchFamily="34" charset="0"/>
              </a:rPr>
              <a:t>Fotoğraflı Türkiye Cumhuriyeti Kimlik Kartı olan adaylar: bir başvuru merkezine gitmeksizin e-Devlet şifreleriyle “e-Devlet Kapısı” uygulaması üzerinden ÖSYM Aday İşlemleri Sistemine kayıt olabileceklerdir. Bu durumdaki adaylar, ÖSYM Aday İşlemleri Sistemine kayıt olduktan sonra MEB e-okul sisteminde de ortaöğretim bilgileri bulunuyor ise bir başvuru merkezine gitmeksizin 2021-MSÜbaşvurularını, başvuru süresi içinde (27Ocak-23 Şubat 2021)bireysel olarak internet aracılığıyla (https://ais.osym.gov.tr) veya ÖSYM Aday İşlemleri Mobil Uygulaması aracılığıyla yapabilecekler ve süresi içinde sınav ücretini ödeyerek başvurularını tamamlayabileceklerdir.</a:t>
            </a:r>
          </a:p>
          <a:p>
            <a:r>
              <a:rPr lang="tr-TR" dirty="0">
                <a:effectLst/>
                <a:latin typeface="Arial" panose="020B0604020202020204" pitchFamily="34" charset="0"/>
              </a:rPr>
              <a:t></a:t>
            </a:r>
            <a:r>
              <a:rPr lang="tr-TR" b="1" dirty="0">
                <a:effectLst/>
                <a:latin typeface="Arial" panose="020B0604020202020204" pitchFamily="34" charset="0"/>
              </a:rPr>
              <a:t>Türkiye Cumhuriyeti Kimlik Kartı olmayan veya Türkiye Cumhuriyeti Kimlik Kartında fotoğrafı olmayan adaylar:</a:t>
            </a:r>
          </a:p>
          <a:p>
            <a:r>
              <a:rPr lang="tr-TR" dirty="0">
                <a:effectLst/>
                <a:latin typeface="Arial" panose="020B0604020202020204" pitchFamily="34" charset="0"/>
              </a:rPr>
              <a:t>İçişleri Bakanlığı Nüfus ve Vatandaşlık İşleri Genel Müdürlüğü Nüfus Müdürlüklerinden Türkiye Cumhuriyeti Kimlik Kartı edinmemiş veya T.C. Kimlik Kartında fotoğrafı olmayan adaylardan ÖSYM Aday İşlemleri Sisteminde geçerli fotoğrafı* ve ortaöğretim eğitim bilgisi bulunanlar bir başvuru merkezine gitmeksizin 2021-MSÜbaşvurularını, sınava başvuru süresi içinde (27Ocak-23 Şubat 2021)bireysel olarak internet aracılığıyla (https://ais.osym.gov.tr) veya ÖSYM Aday İşlemleri Mobil Uygulaması aracılığıyla yapabilecekler ve süresi içinde sınav ücretini ödeyerek başvurularını tamamlayabileceklerdir.</a:t>
            </a:r>
          </a:p>
          <a:p>
            <a:r>
              <a:rPr lang="tr-TR" dirty="0">
                <a:effectLst/>
                <a:latin typeface="Arial" panose="020B0604020202020204" pitchFamily="34" charset="0"/>
              </a:rPr>
              <a:t>İçişleri Bakanlığı Nüfus ve Vatandaşlık İşleri Genel Müdürlüğü Nüfus Müdürlüklerinden Türkiye Cumhuriyeti Kimlik Kartı edinmemiş veya T.C. Kimlik Kartında fotoğrafı olmayan adaylardan ÖSYM Aday İşlemleri Sisteminde de geçerli bir fotoğrafı  bulunmayanlar, MEB e-okul sisteminde ortaöğretim bilgileri bulunuyor olsa da2021-MSÜbaşvurularını, sınava başvuru süresi içinde (27Ocak-23 Şubat 2021) bir başvuru merkezinden yapacaklar ve süresi içinde sınav ücretini ödeyerek başvurularını tamamlayabileceklerdir.</a:t>
            </a:r>
          </a:p>
          <a:p>
            <a:endParaRPr lang="tr-TR" dirty="0">
              <a:effectLst/>
              <a:latin typeface="Arial" panose="020B0604020202020204" pitchFamily="34" charset="0"/>
            </a:endParaRPr>
          </a:p>
          <a:p>
            <a:endParaRPr lang="tr-TR" dirty="0">
              <a:effectLst/>
              <a:latin typeface="Arial" panose="020B0604020202020204" pitchFamily="34" charset="0"/>
            </a:endParaRPr>
          </a:p>
          <a:p>
            <a:endParaRPr lang="tr-TR" b="1" dirty="0">
              <a:effectLst/>
              <a:latin typeface="Arial" panose="020B0604020202020204" pitchFamily="34" charset="0"/>
            </a:endParaRPr>
          </a:p>
          <a:p>
            <a:endParaRPr lang="tr-TR" dirty="0"/>
          </a:p>
        </p:txBody>
      </p:sp>
    </p:spTree>
    <p:extLst>
      <p:ext uri="{BB962C8B-B14F-4D97-AF65-F5344CB8AC3E}">
        <p14:creationId xmlns:p14="http://schemas.microsoft.com/office/powerpoint/2010/main" val="4055958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F67DBB0-50A7-4C19-A7AF-5D10D7A6686F}"/>
              </a:ext>
            </a:extLst>
          </p:cNvPr>
          <p:cNvSpPr>
            <a:spLocks noGrp="1"/>
          </p:cNvSpPr>
          <p:nvPr>
            <p:ph type="title"/>
          </p:nvPr>
        </p:nvSpPr>
        <p:spPr>
          <a:xfrm>
            <a:off x="1047565" y="624110"/>
            <a:ext cx="10457047" cy="1280890"/>
          </a:xfrm>
        </p:spPr>
        <p:txBody>
          <a:bodyPr/>
          <a:lstStyle/>
          <a:p>
            <a:r>
              <a:rPr lang="tr-TR" dirty="0">
                <a:effectLst/>
                <a:latin typeface="Arial" panose="020B0604020202020204" pitchFamily="34" charset="0"/>
              </a:rPr>
              <a:t>SINAV MERKEZLERİ VE KODLARI </a:t>
            </a:r>
            <a:endParaRPr lang="tr-TR" dirty="0"/>
          </a:p>
        </p:txBody>
      </p:sp>
      <p:sp>
        <p:nvSpPr>
          <p:cNvPr id="3" name="İçerik Yer Tutucusu 2">
            <a:extLst>
              <a:ext uri="{FF2B5EF4-FFF2-40B4-BE49-F238E27FC236}">
                <a16:creationId xmlns:a16="http://schemas.microsoft.com/office/drawing/2014/main" id="{88374EEE-161C-485E-A2AA-3D2E1629D9CB}"/>
              </a:ext>
            </a:extLst>
          </p:cNvPr>
          <p:cNvSpPr>
            <a:spLocks noGrp="1"/>
          </p:cNvSpPr>
          <p:nvPr>
            <p:ph idx="1"/>
          </p:nvPr>
        </p:nvSpPr>
        <p:spPr>
          <a:xfrm>
            <a:off x="1047565" y="2133600"/>
            <a:ext cx="10457047" cy="3777622"/>
          </a:xfrm>
        </p:spPr>
        <p:txBody>
          <a:bodyPr>
            <a:normAutofit/>
          </a:bodyPr>
          <a:lstStyle/>
          <a:p>
            <a:r>
              <a:rPr lang="tr-TR" sz="2800" dirty="0">
                <a:effectLst/>
                <a:latin typeface="Arial" panose="020B0604020202020204" pitchFamily="34" charset="0"/>
              </a:rPr>
              <a:t>061-------Ankara-Altındağ-Mamak </a:t>
            </a:r>
          </a:p>
          <a:p>
            <a:r>
              <a:rPr lang="tr-TR" sz="2800" dirty="0">
                <a:effectLst/>
                <a:latin typeface="Arial" panose="020B0604020202020204" pitchFamily="34" charset="0"/>
              </a:rPr>
              <a:t>062-------Ankara-Çankaya</a:t>
            </a:r>
          </a:p>
          <a:p>
            <a:r>
              <a:rPr lang="tr-TR" sz="2800" dirty="0">
                <a:effectLst/>
                <a:latin typeface="Arial" panose="020B0604020202020204" pitchFamily="34" charset="0"/>
              </a:rPr>
              <a:t>063-------Ankara-Keçiören</a:t>
            </a:r>
          </a:p>
          <a:p>
            <a:r>
              <a:rPr lang="tr-TR" sz="2800" dirty="0">
                <a:effectLst/>
                <a:latin typeface="Arial" panose="020B0604020202020204" pitchFamily="34" charset="0"/>
              </a:rPr>
              <a:t>066-------Ankara-Etimesgut/Sincan</a:t>
            </a:r>
          </a:p>
          <a:p>
            <a:r>
              <a:rPr lang="tr-TR" sz="2800" dirty="0">
                <a:effectLst/>
                <a:latin typeface="Arial" panose="020B0604020202020204" pitchFamily="34" charset="0"/>
              </a:rPr>
              <a:t>067-------Ankara-Yenimahalle</a:t>
            </a:r>
          </a:p>
          <a:p>
            <a:r>
              <a:rPr lang="tr-TR" sz="2800" dirty="0">
                <a:effectLst/>
                <a:latin typeface="Arial" panose="020B0604020202020204" pitchFamily="34" charset="0"/>
              </a:rPr>
              <a:t>069-------Ankara-Gölbaşı</a:t>
            </a:r>
            <a:endParaRPr lang="tr-TR" sz="2800" dirty="0"/>
          </a:p>
        </p:txBody>
      </p:sp>
    </p:spTree>
    <p:extLst>
      <p:ext uri="{BB962C8B-B14F-4D97-AF65-F5344CB8AC3E}">
        <p14:creationId xmlns:p14="http://schemas.microsoft.com/office/powerpoint/2010/main" val="1886972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97641B2-3A1A-4138-8673-111B8872430E}"/>
              </a:ext>
            </a:extLst>
          </p:cNvPr>
          <p:cNvSpPr>
            <a:spLocks noGrp="1"/>
          </p:cNvSpPr>
          <p:nvPr>
            <p:ph type="title"/>
          </p:nvPr>
        </p:nvSpPr>
        <p:spPr>
          <a:xfrm>
            <a:off x="852257" y="393290"/>
            <a:ext cx="10634600" cy="1115913"/>
          </a:xfrm>
        </p:spPr>
        <p:txBody>
          <a:bodyPr>
            <a:normAutofit fontScale="90000"/>
          </a:bodyPr>
          <a:lstStyle/>
          <a:p>
            <a:pPr algn="ctr"/>
            <a:r>
              <a:rPr lang="tr-TR" dirty="0">
                <a:effectLst/>
                <a:latin typeface="Arial" panose="020B0604020202020204" pitchFamily="34" charset="0"/>
              </a:rPr>
              <a:t>2021-MSÜ SINAVI(1’İNCİ SEÇİM AŞAMASI) </a:t>
            </a:r>
            <a:br>
              <a:rPr lang="tr-TR" dirty="0">
                <a:effectLst/>
                <a:latin typeface="Arial" panose="020B0604020202020204" pitchFamily="34" charset="0"/>
              </a:rPr>
            </a:br>
            <a:r>
              <a:rPr lang="tr-TR" dirty="0">
                <a:effectLst/>
                <a:latin typeface="Arial" panose="020B0604020202020204" pitchFamily="34" charset="0"/>
              </a:rPr>
              <a:t> SINAV KAPSAMI</a:t>
            </a:r>
            <a:endParaRPr lang="tr-TR" dirty="0"/>
          </a:p>
        </p:txBody>
      </p:sp>
      <p:pic>
        <p:nvPicPr>
          <p:cNvPr id="5" name="İçerik Yer Tutucusu 4">
            <a:extLst>
              <a:ext uri="{FF2B5EF4-FFF2-40B4-BE49-F238E27FC236}">
                <a16:creationId xmlns:a16="http://schemas.microsoft.com/office/drawing/2014/main" id="{EB0815F8-9514-423D-8609-918EF7F8AC56}"/>
              </a:ext>
            </a:extLst>
          </p:cNvPr>
          <p:cNvPicPr>
            <a:picLocks noGrp="1" noChangeAspect="1"/>
          </p:cNvPicPr>
          <p:nvPr>
            <p:ph idx="1"/>
          </p:nvPr>
        </p:nvPicPr>
        <p:blipFill rotWithShape="1">
          <a:blip r:embed="rId2"/>
          <a:srcRect l="20949" t="19400" r="22925" b="15934"/>
          <a:stretch/>
        </p:blipFill>
        <p:spPr>
          <a:xfrm>
            <a:off x="719091" y="1978032"/>
            <a:ext cx="10484528" cy="4255858"/>
          </a:xfrm>
        </p:spPr>
      </p:pic>
    </p:spTree>
    <p:extLst>
      <p:ext uri="{BB962C8B-B14F-4D97-AF65-F5344CB8AC3E}">
        <p14:creationId xmlns:p14="http://schemas.microsoft.com/office/powerpoint/2010/main" val="3783353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9386B3C-B358-46BE-97B9-CEBCA2A5965C}"/>
              </a:ext>
            </a:extLst>
          </p:cNvPr>
          <p:cNvSpPr>
            <a:spLocks noGrp="1"/>
          </p:cNvSpPr>
          <p:nvPr>
            <p:ph type="title"/>
          </p:nvPr>
        </p:nvSpPr>
        <p:spPr>
          <a:xfrm>
            <a:off x="1136343" y="624110"/>
            <a:ext cx="10368270" cy="1280890"/>
          </a:xfrm>
        </p:spPr>
        <p:txBody>
          <a:bodyPr/>
          <a:lstStyle/>
          <a:p>
            <a:r>
              <a:rPr lang="tr-TR" dirty="0">
                <a:effectLst/>
                <a:latin typeface="Arial" panose="020B0604020202020204" pitchFamily="34" charset="0"/>
              </a:rPr>
              <a:t>SINAVA GİRERKEN ADAYINYANINDA BULUNDURMASI GEREKEN BELGELER</a:t>
            </a:r>
            <a:endParaRPr lang="tr-TR" dirty="0"/>
          </a:p>
        </p:txBody>
      </p:sp>
      <p:sp>
        <p:nvSpPr>
          <p:cNvPr id="3" name="İçerik Yer Tutucusu 2">
            <a:extLst>
              <a:ext uri="{FF2B5EF4-FFF2-40B4-BE49-F238E27FC236}">
                <a16:creationId xmlns:a16="http://schemas.microsoft.com/office/drawing/2014/main" id="{DA4F05EF-672F-4E34-A15F-4A97D918E269}"/>
              </a:ext>
            </a:extLst>
          </p:cNvPr>
          <p:cNvSpPr>
            <a:spLocks noGrp="1"/>
          </p:cNvSpPr>
          <p:nvPr>
            <p:ph idx="1"/>
          </p:nvPr>
        </p:nvSpPr>
        <p:spPr>
          <a:xfrm>
            <a:off x="976544" y="2133600"/>
            <a:ext cx="10528068" cy="3777622"/>
          </a:xfrm>
        </p:spPr>
        <p:txBody>
          <a:bodyPr/>
          <a:lstStyle/>
          <a:p>
            <a:r>
              <a:rPr lang="tr-TR" dirty="0"/>
              <a:t>1.</a:t>
            </a:r>
            <a:r>
              <a:rPr lang="tr-TR" dirty="0">
                <a:effectLst/>
                <a:latin typeface="Arial" panose="020B0604020202020204" pitchFamily="34" charset="0"/>
              </a:rPr>
              <a:t> 2021-MSÜ SINAVA GİRİŞ BELGESİ</a:t>
            </a:r>
          </a:p>
          <a:p>
            <a:r>
              <a:rPr lang="tr-TR" dirty="0">
                <a:latin typeface="Arial" panose="020B0604020202020204" pitchFamily="34" charset="0"/>
              </a:rPr>
              <a:t>2. </a:t>
            </a:r>
            <a:r>
              <a:rPr lang="tr-TR" dirty="0">
                <a:effectLst/>
                <a:latin typeface="Arial" panose="020B0604020202020204" pitchFamily="34" charset="0"/>
              </a:rPr>
              <a:t>NÜFUS CÜZDANI VEYA TÜRKİYE CUMHURİYETİ KİMLİK KARTI VEYA GEÇERLİLİK SÜRESİ DOLMAMIŞ PASAPORTUN ASLI:</a:t>
            </a:r>
            <a:endParaRPr lang="tr-TR" dirty="0"/>
          </a:p>
        </p:txBody>
      </p:sp>
    </p:spTree>
    <p:extLst>
      <p:ext uri="{BB962C8B-B14F-4D97-AF65-F5344CB8AC3E}">
        <p14:creationId xmlns:p14="http://schemas.microsoft.com/office/powerpoint/2010/main" val="846480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2CB4C59-5112-48B6-8042-B835D4591237}"/>
              </a:ext>
            </a:extLst>
          </p:cNvPr>
          <p:cNvSpPr>
            <a:spLocks noGrp="1"/>
          </p:cNvSpPr>
          <p:nvPr>
            <p:ph type="title"/>
          </p:nvPr>
        </p:nvSpPr>
        <p:spPr>
          <a:xfrm>
            <a:off x="737737" y="624110"/>
            <a:ext cx="11025176" cy="1280890"/>
          </a:xfrm>
        </p:spPr>
        <p:txBody>
          <a:bodyPr/>
          <a:lstStyle/>
          <a:p>
            <a:pPr algn="ctr"/>
            <a:r>
              <a:rPr lang="tr-TR" dirty="0">
                <a:effectLst/>
                <a:latin typeface="Arial" panose="020B0604020202020204" pitchFamily="34" charset="0"/>
              </a:rPr>
              <a:t>2021-MSÜ SINAVI DEĞERLENDİRME</a:t>
            </a:r>
            <a:endParaRPr lang="tr-TR" dirty="0"/>
          </a:p>
        </p:txBody>
      </p:sp>
      <p:pic>
        <p:nvPicPr>
          <p:cNvPr id="5" name="İçerik Yer Tutucusu 4">
            <a:extLst>
              <a:ext uri="{FF2B5EF4-FFF2-40B4-BE49-F238E27FC236}">
                <a16:creationId xmlns:a16="http://schemas.microsoft.com/office/drawing/2014/main" id="{42054F2D-7DC4-48CB-9D96-2E9F9595656F}"/>
              </a:ext>
            </a:extLst>
          </p:cNvPr>
          <p:cNvPicPr>
            <a:picLocks noGrp="1" noChangeAspect="1"/>
          </p:cNvPicPr>
          <p:nvPr>
            <p:ph idx="1"/>
          </p:nvPr>
        </p:nvPicPr>
        <p:blipFill rotWithShape="1">
          <a:blip r:embed="rId2"/>
          <a:srcRect l="22617" t="34286" r="23830" b="25378"/>
          <a:stretch/>
        </p:blipFill>
        <p:spPr>
          <a:xfrm>
            <a:off x="429087" y="1447061"/>
            <a:ext cx="11025176" cy="3728621"/>
          </a:xfrm>
        </p:spPr>
      </p:pic>
      <p:sp>
        <p:nvSpPr>
          <p:cNvPr id="7" name="Metin kutusu 6">
            <a:extLst>
              <a:ext uri="{FF2B5EF4-FFF2-40B4-BE49-F238E27FC236}">
                <a16:creationId xmlns:a16="http://schemas.microsoft.com/office/drawing/2014/main" id="{CB2A3F9D-36A6-467D-8551-D1F30BA151A0}"/>
              </a:ext>
            </a:extLst>
          </p:cNvPr>
          <p:cNvSpPr txBox="1"/>
          <p:nvPr/>
        </p:nvSpPr>
        <p:spPr>
          <a:xfrm>
            <a:off x="585926" y="5552061"/>
            <a:ext cx="10868337" cy="923330"/>
          </a:xfrm>
          <a:prstGeom prst="rect">
            <a:avLst/>
          </a:prstGeom>
          <a:noFill/>
        </p:spPr>
        <p:txBody>
          <a:bodyPr wrap="square">
            <a:spAutoFit/>
          </a:bodyPr>
          <a:lstStyle/>
          <a:p>
            <a:r>
              <a:rPr lang="tr-TR" dirty="0">
                <a:effectLst/>
                <a:latin typeface="Arial" panose="020B0604020202020204" pitchFamily="34" charset="0"/>
              </a:rPr>
              <a:t>Ağırlıklı puanlar kendi içinde en küçüğü 100, en büyüğü 500 olan puanlara dönüştürülerek adayların MSÜ-SAYISAL (SA), MSÜ-EŞİT AĞIRLIK (EA),MSÜ-SÖZEL (SÖ), MSÜ-GENEL (GN)puanları oluşturulacaktır. </a:t>
            </a:r>
            <a:endParaRPr lang="tr-TR" dirty="0"/>
          </a:p>
        </p:txBody>
      </p:sp>
    </p:spTree>
    <p:extLst>
      <p:ext uri="{BB962C8B-B14F-4D97-AF65-F5344CB8AC3E}">
        <p14:creationId xmlns:p14="http://schemas.microsoft.com/office/powerpoint/2010/main" val="189298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73632D2-500E-4FCA-8664-304A0B90420C}"/>
              </a:ext>
            </a:extLst>
          </p:cNvPr>
          <p:cNvSpPr>
            <a:spLocks noGrp="1"/>
          </p:cNvSpPr>
          <p:nvPr>
            <p:ph type="title"/>
          </p:nvPr>
        </p:nvSpPr>
        <p:spPr>
          <a:xfrm>
            <a:off x="363985" y="624110"/>
            <a:ext cx="11140628" cy="1018259"/>
          </a:xfrm>
        </p:spPr>
        <p:txBody>
          <a:bodyPr>
            <a:normAutofit fontScale="90000"/>
          </a:bodyPr>
          <a:lstStyle/>
          <a:p>
            <a:pPr algn="ctr"/>
            <a:r>
              <a:rPr lang="tr-TR" sz="2800" b="1" dirty="0">
                <a:effectLst/>
                <a:latin typeface="Arial" panose="020B0604020202020204" pitchFamily="34" charset="0"/>
              </a:rPr>
              <a:t>MSÜ HARP OKULLARI VE ASTSUBAY MESLEK YÜKSEKOKULLARI 2’NCİ SEÇİM AŞAMALARI TERCİH İŞLEMLERİ</a:t>
            </a:r>
            <a:endParaRPr lang="tr-TR" sz="2800" b="1" dirty="0"/>
          </a:p>
        </p:txBody>
      </p:sp>
      <p:sp>
        <p:nvSpPr>
          <p:cNvPr id="3" name="İçerik Yer Tutucusu 2">
            <a:extLst>
              <a:ext uri="{FF2B5EF4-FFF2-40B4-BE49-F238E27FC236}">
                <a16:creationId xmlns:a16="http://schemas.microsoft.com/office/drawing/2014/main" id="{18F2107C-AC51-441F-8949-1B9BD88149F5}"/>
              </a:ext>
            </a:extLst>
          </p:cNvPr>
          <p:cNvSpPr>
            <a:spLocks noGrp="1"/>
          </p:cNvSpPr>
          <p:nvPr>
            <p:ph idx="1"/>
          </p:nvPr>
        </p:nvSpPr>
        <p:spPr>
          <a:xfrm>
            <a:off x="568171" y="2133600"/>
            <a:ext cx="10936441" cy="3777622"/>
          </a:xfrm>
        </p:spPr>
        <p:txBody>
          <a:bodyPr/>
          <a:lstStyle/>
          <a:p>
            <a:r>
              <a:rPr lang="tr-TR" dirty="0">
                <a:effectLst/>
                <a:latin typeface="Arial" panose="020B0604020202020204" pitchFamily="34" charset="0"/>
              </a:rPr>
              <a:t>2021-MSÜ sınav sonuçları açıklandıktan sonra adaylar öncelik sırasına göre okul tercihlerini </a:t>
            </a:r>
            <a:r>
              <a:rPr lang="tr-TR" dirty="0">
                <a:effectLst/>
                <a:latin typeface="Arial" panose="020B0604020202020204" pitchFamily="34" charset="0"/>
                <a:hlinkClick r:id="rId2"/>
              </a:rPr>
              <a:t>https://personeltemin.msb.gov.tr</a:t>
            </a:r>
            <a:r>
              <a:rPr lang="tr-TR" dirty="0">
                <a:effectLst/>
                <a:latin typeface="Arial" panose="020B0604020202020204" pitchFamily="34" charset="0"/>
              </a:rPr>
              <a:t> adresinden belirleyebileceklerdir. </a:t>
            </a:r>
          </a:p>
          <a:p>
            <a:r>
              <a:rPr lang="tr-TR" sz="2400" b="1" dirty="0">
                <a:effectLst/>
                <a:latin typeface="Arial" panose="020B0604020202020204" pitchFamily="34" charset="0"/>
              </a:rPr>
              <a:t>Adaylar Harp Okulları için;</a:t>
            </a:r>
          </a:p>
          <a:p>
            <a:r>
              <a:rPr lang="tr-TR" dirty="0">
                <a:effectLst/>
                <a:latin typeface="Arial" panose="020B0604020202020204" pitchFamily="34" charset="0"/>
              </a:rPr>
              <a:t>-Kara Harp Okulu Sayısal (KHO-SAY)</a:t>
            </a:r>
          </a:p>
          <a:p>
            <a:r>
              <a:rPr lang="tr-TR" dirty="0">
                <a:effectLst/>
                <a:latin typeface="Arial" panose="020B0604020202020204" pitchFamily="34" charset="0"/>
              </a:rPr>
              <a:t>Kara Harp Okulu Eşit Ağırlık (KHO-EA)</a:t>
            </a:r>
          </a:p>
          <a:p>
            <a:r>
              <a:rPr lang="tr-TR" dirty="0">
                <a:effectLst/>
                <a:latin typeface="Arial" panose="020B0604020202020204" pitchFamily="34" charset="0"/>
              </a:rPr>
              <a:t>Kara Harp Okulu (KHO-SÖZ)</a:t>
            </a:r>
          </a:p>
          <a:p>
            <a:r>
              <a:rPr lang="tr-TR" dirty="0">
                <a:effectLst/>
                <a:latin typeface="Arial" panose="020B0604020202020204" pitchFamily="34" charset="0"/>
              </a:rPr>
              <a:t>-Deniz Harp Okulu (DHO),</a:t>
            </a:r>
          </a:p>
          <a:p>
            <a:r>
              <a:rPr lang="tr-TR" dirty="0">
                <a:effectLst/>
                <a:latin typeface="Arial" panose="020B0604020202020204" pitchFamily="34" charset="0"/>
              </a:rPr>
              <a:t>-Hava Harp Okulu (HHO),</a:t>
            </a:r>
          </a:p>
          <a:p>
            <a:r>
              <a:rPr lang="tr-TR" dirty="0">
                <a:effectLst/>
                <a:latin typeface="Arial" panose="020B0604020202020204" pitchFamily="34" charset="0"/>
              </a:rPr>
              <a:t>-Sahil Güvenlik (Deniz Harp Okulunda eğitim alacaktır.)</a:t>
            </a:r>
          </a:p>
          <a:p>
            <a:endParaRPr lang="tr-TR" dirty="0"/>
          </a:p>
        </p:txBody>
      </p:sp>
    </p:spTree>
    <p:extLst>
      <p:ext uri="{BB962C8B-B14F-4D97-AF65-F5344CB8AC3E}">
        <p14:creationId xmlns:p14="http://schemas.microsoft.com/office/powerpoint/2010/main" val="1859791303"/>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C333A"/>
      </a:dk2>
      <a:lt2>
        <a:srgbClr val="D6ECED"/>
      </a:lt2>
      <a:accent1>
        <a:srgbClr val="DE32DE"/>
      </a:accent1>
      <a:accent2>
        <a:srgbClr val="F42B8A"/>
      </a:accent2>
      <a:accent3>
        <a:srgbClr val="349FE7"/>
      </a:accent3>
      <a:accent4>
        <a:srgbClr val="565FF8"/>
      </a:accent4>
      <a:accent5>
        <a:srgbClr val="876BE7"/>
      </a:accent5>
      <a:accent6>
        <a:srgbClr val="F268C2"/>
      </a:accent6>
      <a:hlink>
        <a:srgbClr val="F55CF9"/>
      </a:hlink>
      <a:folHlink>
        <a:srgbClr val="E8A0EE"/>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docProps/app.xml><?xml version="1.0" encoding="utf-8"?>
<Properties xmlns="http://schemas.openxmlformats.org/officeDocument/2006/extended-properties" xmlns:vt="http://schemas.openxmlformats.org/officeDocument/2006/docPropsVTypes">
  <Template>Wisp</Template>
  <TotalTime>166</TotalTime>
  <Words>2209</Words>
  <Application>Microsoft Office PowerPoint</Application>
  <PresentationFormat>Geniş ekran</PresentationFormat>
  <Paragraphs>148</Paragraphs>
  <Slides>28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28</vt:i4>
      </vt:variant>
    </vt:vector>
  </HeadingPairs>
  <TitlesOfParts>
    <vt:vector size="34" baseType="lpstr">
      <vt:lpstr>Arial</vt:lpstr>
      <vt:lpstr>Calibri</vt:lpstr>
      <vt:lpstr>Century Gothic</vt:lpstr>
      <vt:lpstr>Times New Roman</vt:lpstr>
      <vt:lpstr>Wingdings 3</vt:lpstr>
      <vt:lpstr>Duman</vt:lpstr>
      <vt:lpstr>ARDA ASLAN  Psikolojik Danışman</vt:lpstr>
      <vt:lpstr>BAŞVURU BİLGİLERİ</vt:lpstr>
      <vt:lpstr>1.Harp Okulları için; Hem TYT, hem de AYT sınavlarına girmeniz gerekmektedir.</vt:lpstr>
      <vt:lpstr>BAŞVURU İŞLEMLERİ</vt:lpstr>
      <vt:lpstr>SINAV MERKEZLERİ VE KODLARI </vt:lpstr>
      <vt:lpstr>2021-MSÜ SINAVI(1’İNCİ SEÇİM AŞAMASI)   SINAV KAPSAMI</vt:lpstr>
      <vt:lpstr>SINAVA GİRERKEN ADAYINYANINDA BULUNDURMASI GEREKEN BELGELER</vt:lpstr>
      <vt:lpstr>2021-MSÜ SINAVI DEĞERLENDİRME</vt:lpstr>
      <vt:lpstr>MSÜ HARP OKULLARI VE ASTSUBAY MESLEK YÜKSEKOKULLARI 2’NCİ SEÇİM AŞAMALARI TERCİH İŞLEMLERİ</vt:lpstr>
      <vt:lpstr>PowerPoint Sunusu</vt:lpstr>
      <vt:lpstr>KARA HARP OKULU</vt:lpstr>
      <vt:lpstr>DENİZ HARP OKULU</vt:lpstr>
      <vt:lpstr>HAVA HARP OKULU</vt:lpstr>
      <vt:lpstr>2’nci Seçim Aşamalarına Çağrı Puan Türü</vt:lpstr>
      <vt:lpstr>PowerPoint Sunusu</vt:lpstr>
      <vt:lpstr>HARP OKULLARI VE ASTSUBAY MESLEK YÜKSEKOKULLARI 2’NCİ SEÇİM AŞAMALARI</vt:lpstr>
      <vt:lpstr>PowerPoint Sunusu</vt:lpstr>
      <vt:lpstr>Fiziki Yeterlilik Testi (FYT)</vt:lpstr>
      <vt:lpstr>Psikomotor Testi (Sadece Hava Harp Okuluna Başvuran ve Çağırılan Adaylar İçin) </vt:lpstr>
      <vt:lpstr>Mülakat:</vt:lpstr>
      <vt:lpstr>Müzik Yeteneği ve Müzik Bilgisi Seviye Tespit Sınavı (Sadece Bando Astsubay Meslek Yüksekokuluna Başvuran Adaylar için):</vt:lpstr>
      <vt:lpstr>Sağlık Muayenesi:  Mülakatta başarılı olan adaylar sınav merkezi tarafından, belirlenmiş hastanelere “Türk Silahlı Kuvvetleri, Jandarma Genel Komutanlığı ve Sahil Güvenlik Komutanlığı Sağlık Yeteneği Yönetmeliği” ne  uygun şekilde, “Askerî Öğrenci Olur” kararlı sağlık kurulu raporu almak amacıyla, sevk edilir. Hava Harp Okuluna müracaat eden adaylar “Askeri öğrenci olur, Kategori-1 hava aracında uçucu yetiştirilmeye elverişlidir.” sağlık raporunu almak üzere sevk edilir.</vt:lpstr>
      <vt:lpstr>Öğrenci Seçme Uçuşu (ÖSU)</vt:lpstr>
      <vt:lpstr>Arşiv Araştırması ve Güvenlik Soruşturması:</vt:lpstr>
      <vt:lpstr>Aday Değerlendirme Puanı;</vt:lpstr>
      <vt:lpstr>İntibak Eğitimi:</vt:lpstr>
      <vt:lpstr>KAYNAKÇA </vt:lpstr>
      <vt:lpstr>TEŞEKKÜR EDERİM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ARDA ASLAN  Psikolojik Danışman</dc:title>
  <dc:creator>arda aslan</dc:creator>
  <cp:lastModifiedBy>arda aslan</cp:lastModifiedBy>
  <cp:revision>30</cp:revision>
  <dcterms:created xsi:type="dcterms:W3CDTF">2021-02-01T12:53:17Z</dcterms:created>
  <dcterms:modified xsi:type="dcterms:W3CDTF">2021-02-01T16:46:06Z</dcterms:modified>
</cp:coreProperties>
</file>